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9" r:id="rId1"/>
  </p:sldMasterIdLst>
  <p:notesMasterIdLst>
    <p:notesMasterId r:id="rId56"/>
  </p:notesMasterIdLst>
  <p:handoutMasterIdLst>
    <p:handoutMasterId r:id="rId57"/>
  </p:handoutMasterIdLst>
  <p:sldIdLst>
    <p:sldId id="707" r:id="rId2"/>
    <p:sldId id="619" r:id="rId3"/>
    <p:sldId id="630" r:id="rId4"/>
    <p:sldId id="714" r:id="rId5"/>
    <p:sldId id="718" r:id="rId6"/>
    <p:sldId id="719" r:id="rId7"/>
    <p:sldId id="720" r:id="rId8"/>
    <p:sldId id="766" r:id="rId9"/>
    <p:sldId id="767" r:id="rId10"/>
    <p:sldId id="722" r:id="rId11"/>
    <p:sldId id="768" r:id="rId12"/>
    <p:sldId id="769" r:id="rId13"/>
    <p:sldId id="770" r:id="rId14"/>
    <p:sldId id="771" r:id="rId15"/>
    <p:sldId id="772" r:id="rId16"/>
    <p:sldId id="729" r:id="rId17"/>
    <p:sldId id="773" r:id="rId18"/>
    <p:sldId id="774" r:id="rId19"/>
    <p:sldId id="775" r:id="rId20"/>
    <p:sldId id="777" r:id="rId21"/>
    <p:sldId id="778" r:id="rId22"/>
    <p:sldId id="779" r:id="rId23"/>
    <p:sldId id="736" r:id="rId24"/>
    <p:sldId id="780" r:id="rId25"/>
    <p:sldId id="781" r:id="rId26"/>
    <p:sldId id="782" r:id="rId27"/>
    <p:sldId id="783" r:id="rId28"/>
    <p:sldId id="776" r:id="rId29"/>
    <p:sldId id="784" r:id="rId30"/>
    <p:sldId id="785" r:id="rId31"/>
    <p:sldId id="743" r:id="rId32"/>
    <p:sldId id="786" r:id="rId33"/>
    <p:sldId id="787" r:id="rId34"/>
    <p:sldId id="788" r:id="rId35"/>
    <p:sldId id="747" r:id="rId36"/>
    <p:sldId id="748" r:id="rId37"/>
    <p:sldId id="749" r:id="rId38"/>
    <p:sldId id="790" r:id="rId39"/>
    <p:sldId id="791" r:id="rId40"/>
    <p:sldId id="792" r:id="rId41"/>
    <p:sldId id="793" r:id="rId42"/>
    <p:sldId id="794" r:id="rId43"/>
    <p:sldId id="795" r:id="rId44"/>
    <p:sldId id="796" r:id="rId45"/>
    <p:sldId id="798" r:id="rId46"/>
    <p:sldId id="797" r:id="rId47"/>
    <p:sldId id="799" r:id="rId48"/>
    <p:sldId id="760" r:id="rId49"/>
    <p:sldId id="761" r:id="rId50"/>
    <p:sldId id="762" r:id="rId51"/>
    <p:sldId id="800" r:id="rId52"/>
    <p:sldId id="764" r:id="rId53"/>
    <p:sldId id="765" r:id="rId54"/>
    <p:sldId id="706" r:id="rId5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A3A2D"/>
    <a:srgbClr val="B42D23"/>
    <a:srgbClr val="AD0003"/>
    <a:srgbClr val="6361BA"/>
    <a:srgbClr val="525EC3"/>
    <a:srgbClr val="60B4F0"/>
    <a:srgbClr val="5FB5F0"/>
    <a:srgbClr val="69C830"/>
    <a:srgbClr val="64BE2E"/>
    <a:srgbClr val="4745A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867" autoAdjust="0"/>
    <p:restoredTop sz="94233" autoAdjust="0"/>
  </p:normalViewPr>
  <p:slideViewPr>
    <p:cSldViewPr snapToGrid="0">
      <p:cViewPr varScale="1">
        <p:scale>
          <a:sx n="101" d="100"/>
          <a:sy n="101" d="100"/>
        </p:scale>
        <p:origin x="-450" y="-96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xmlns="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ea typeface="맑은 고딕" pitchFamily="50" charset="-127"/>
              </a:rPr>
              <a:t>[</a:t>
            </a:r>
            <a:r>
              <a:rPr kumimoji="0" lang="ko-KR" altLang="en-US" sz="20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20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kumimoji="0" lang="en-US" altLang="ko-KR" sz="14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한빛아카데미㈜에 </a:t>
            </a:r>
            <a:r>
              <a:rPr kumimoji="0" lang="en-US" altLang="ko-KR" sz="1400" dirty="0">
                <a:ea typeface="맑은 고딕" pitchFamily="50" charset="-127"/>
              </a:rPr>
              <a:t/>
            </a:r>
            <a:br>
              <a:rPr kumimoji="0" lang="en-US" altLang="ko-KR" sz="1400" dirty="0">
                <a:ea typeface="맑은 고딕" pitchFamily="50" charset="-127"/>
              </a:rPr>
            </a:br>
            <a:r>
              <a:rPr kumimoji="0" lang="ko-KR" altLang="en-US" sz="1400" dirty="0">
                <a:ea typeface="맑은 고딕" pitchFamily="50" charset="-127"/>
              </a:rPr>
              <a:t>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xmlns="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0170" y="1523874"/>
            <a:ext cx="3172204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9165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267173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dirty="0">
                <a:ea typeface="맑은 고딕" pitchFamily="50" charset="-127"/>
              </a:rPr>
              <a:t>IT CookBook, </a:t>
            </a:r>
            <a:r>
              <a:rPr kumimoji="0" lang="en-US" altLang="ko-KR" sz="1800" b="1" dirty="0" smtClean="0">
                <a:ea typeface="맑은 고딕" pitchFamily="50" charset="-127"/>
              </a:rPr>
              <a:t>Android Studio</a:t>
            </a:r>
            <a:r>
              <a:rPr kumimoji="0" lang="ko-KR" altLang="en-US" sz="1800" b="1" dirty="0" smtClean="0">
                <a:ea typeface="맑은 고딕" pitchFamily="50" charset="-127"/>
              </a:rPr>
              <a:t>를 활용한 </a:t>
            </a:r>
            <a:r>
              <a:rPr kumimoji="0" lang="ko-KR" altLang="en-US" sz="1800" b="1" dirty="0" err="1" smtClean="0">
                <a:ea typeface="맑은 고딕" pitchFamily="50" charset="-127"/>
              </a:rPr>
              <a:t>안드로이드</a:t>
            </a:r>
            <a:r>
              <a:rPr kumimoji="0" lang="ko-KR" altLang="en-US" sz="1800" b="1" dirty="0" smtClean="0">
                <a:ea typeface="맑은 고딕" pitchFamily="50" charset="-127"/>
              </a:rPr>
              <a:t> 프로그래밍</a:t>
            </a:r>
            <a:r>
              <a:rPr kumimoji="0" lang="en-US" altLang="ko-KR" sz="1800" b="1" dirty="0" smtClean="0">
                <a:ea typeface="맑은 고딕" pitchFamily="50" charset="-127"/>
              </a:rPr>
              <a:t>(6</a:t>
            </a:r>
            <a:r>
              <a:rPr kumimoji="0" lang="ko-KR" altLang="en-US" sz="1800" b="1" dirty="0" smtClean="0">
                <a:ea typeface="맑은 고딕" pitchFamily="50" charset="-127"/>
              </a:rPr>
              <a:t>판</a:t>
            </a:r>
            <a:r>
              <a:rPr kumimoji="0" lang="en-US" altLang="ko-KR" sz="1800" b="1" dirty="0" smtClean="0">
                <a:ea typeface="맑은 고딕" pitchFamily="50" charset="-127"/>
              </a:rPr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xmlns="" val="60328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5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27" b="31957"/>
          <a:stretch/>
        </p:blipFill>
        <p:spPr bwMode="auto">
          <a:xfrm>
            <a:off x="2255076" y="963462"/>
            <a:ext cx="4633848" cy="397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74967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71028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41696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 54</a:t>
            </a:r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3997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 33</a:t>
            </a:r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1751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209800" y="3124200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chemeClr val="accent1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chemeClr val="accent1"/>
              </a:solidFill>
              <a:effectLst/>
              <a:latin typeface="Verdan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5287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1"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766990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2022-01-27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2782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102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103" r:id="rId10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2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3000" b="1" dirty="0" smtClean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Chapter 06. </a:t>
            </a:r>
            <a:r>
              <a:rPr lang="ko-KR" altLang="en-US" sz="3000" b="1" dirty="0" smtClean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레이아웃 익히기</a:t>
            </a:r>
            <a:endParaRPr lang="ko-KR" altLang="en-US" sz="3600" b="1" dirty="0" smtClean="0">
              <a:solidFill>
                <a:schemeClr val="bg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5087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리니어레이아웃의</a:t>
            </a:r>
            <a:r>
              <a:rPr lang="ko-KR" altLang="en-US" sz="2400" dirty="0" smtClean="0"/>
              <a:t> 형태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리니어레이아웃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안드로이드</a:t>
            </a:r>
            <a:r>
              <a:rPr lang="ko-KR" altLang="en-US" dirty="0" smtClean="0"/>
              <a:t> 프로젝트 처음 생성 시 </a:t>
            </a:r>
            <a:r>
              <a:rPr lang="en-US" altLang="ko-KR" dirty="0" smtClean="0"/>
              <a:t>activiti.xml </a:t>
            </a:r>
            <a:r>
              <a:rPr lang="ko-KR" altLang="en-US" dirty="0" smtClean="0"/>
              <a:t>파일 생성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activity.xml </a:t>
            </a:r>
            <a:r>
              <a:rPr lang="ko-KR" altLang="en-US" dirty="0" smtClean="0"/>
              <a:t>안에 </a:t>
            </a:r>
            <a:r>
              <a:rPr lang="ko-KR" altLang="en-US" dirty="0" err="1" smtClean="0"/>
              <a:t>텍스트뷰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개가 기본 생성</a:t>
            </a:r>
            <a:endParaRPr lang="en-US" altLang="ko-KR" dirty="0" smtClean="0"/>
          </a:p>
          <a:p>
            <a:pPr lvl="1"/>
            <a:endParaRPr lang="en-US" altLang="ko-KR" sz="100" dirty="0" smtClean="0"/>
          </a:p>
          <a:p>
            <a:r>
              <a:rPr lang="en-US" altLang="ko-KR" dirty="0" smtClean="0"/>
              <a:t>orientation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리니어레이아웃의</a:t>
            </a:r>
            <a:r>
              <a:rPr lang="ko-KR" altLang="en-US" dirty="0" smtClean="0"/>
              <a:t> 가장 기본적인 속성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vertical</a:t>
            </a:r>
            <a:r>
              <a:rPr lang="en-US" altLang="ko-KR" dirty="0" smtClean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안에 포함될 </a:t>
            </a:r>
            <a:r>
              <a:rPr lang="ko-KR" altLang="en-US" dirty="0" err="1"/>
              <a:t>위젯의</a:t>
            </a:r>
            <a:r>
              <a:rPr lang="ko-KR" altLang="en-US" dirty="0"/>
              <a:t> 배치를 수직방향으로 쌓음</a:t>
            </a:r>
          </a:p>
          <a:p>
            <a:pPr lvl="1"/>
            <a:r>
              <a:rPr lang="en-US" altLang="ko-KR" b="1" dirty="0" smtClean="0"/>
              <a:t>horizontal</a:t>
            </a:r>
            <a:r>
              <a:rPr lang="en-US" altLang="ko-KR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수평 방향으로 쌓겠다는 의미</a:t>
            </a:r>
          </a:p>
          <a:p>
            <a:pPr lvl="1"/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6930" y="4001009"/>
            <a:ext cx="6350141" cy="2443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06093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리니어레이아웃의</a:t>
            </a:r>
            <a:r>
              <a:rPr lang="ko-KR" altLang="en-US" sz="2400" dirty="0" smtClean="0"/>
              <a:t> 형태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703413" y="957943"/>
            <a:ext cx="5737175" cy="5943602"/>
            <a:chOff x="1697381" y="957943"/>
            <a:chExt cx="5737175" cy="5943602"/>
          </a:xfrm>
        </p:grpSpPr>
        <p:pic>
          <p:nvPicPr>
            <p:cNvPr id="6" name="Picture 1" descr="스크린샷 2019-02-04 오후 2.16.07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1180" b="1239"/>
            <a:stretch/>
          </p:blipFill>
          <p:spPr>
            <a:xfrm>
              <a:off x="1706152" y="957943"/>
              <a:ext cx="5714279" cy="3413760"/>
            </a:xfrm>
            <a:prstGeom prst="rect">
              <a:avLst/>
            </a:prstGeom>
          </p:spPr>
        </p:pic>
        <p:pic>
          <p:nvPicPr>
            <p:cNvPr id="7" name="Picture 2" descr="스크린샷 2019-02-04 오후 2.16.45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797"/>
            <a:stretch/>
          </p:blipFill>
          <p:spPr>
            <a:xfrm>
              <a:off x="1697381" y="4380414"/>
              <a:ext cx="5737175" cy="2521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67636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리니어레이아웃의</a:t>
            </a:r>
            <a:r>
              <a:rPr lang="ko-KR" altLang="en-US" sz="2400" dirty="0" smtClean="0"/>
              <a:t> 형태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gravity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/>
              <a:t>gravity </a:t>
            </a:r>
            <a:r>
              <a:rPr lang="ko-KR" altLang="en-US" dirty="0"/>
              <a:t>속성은 레이아웃 안의 </a:t>
            </a:r>
            <a:r>
              <a:rPr lang="ko-KR" altLang="en-US" dirty="0" err="1"/>
              <a:t>위젯을</a:t>
            </a:r>
            <a:r>
              <a:rPr lang="ko-KR" altLang="en-US" dirty="0"/>
              <a:t> 어디에 배치할 것인지를 </a:t>
            </a:r>
            <a:r>
              <a:rPr lang="ko-KR" altLang="en-US" dirty="0" smtClean="0"/>
              <a:t>결정함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5" name="Picture 1" descr="스크린샷 2019-02-04 오후 2.17.2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0388" y="2409957"/>
            <a:ext cx="5783224" cy="273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32055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리니어레이아웃의</a:t>
            </a:r>
            <a:r>
              <a:rPr lang="ko-KR" altLang="en-US" sz="2400" dirty="0" smtClean="0"/>
              <a:t> 형태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layout_gravity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 err="1"/>
              <a:t>layout_gravity</a:t>
            </a:r>
            <a:r>
              <a:rPr lang="ko-KR" altLang="en-US" dirty="0"/>
              <a:t>는 자신의 위치를 부모의 어디쯤에 위치시킬지를 결정</a:t>
            </a:r>
          </a:p>
          <a:p>
            <a:pPr lvl="1"/>
            <a:endParaRPr lang="ko-KR" altLang="en-US" dirty="0"/>
          </a:p>
        </p:txBody>
      </p:sp>
      <p:pic>
        <p:nvPicPr>
          <p:cNvPr id="6" name="Picture 2" descr="스크린샷 2019-02-04 오후 2.18.1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73045" y="2222937"/>
            <a:ext cx="5797911" cy="296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7945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리니어레이아웃의</a:t>
            </a:r>
            <a:r>
              <a:rPr lang="ko-KR" altLang="en-US" sz="2400" dirty="0" smtClean="0"/>
              <a:t> 형태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7205" y="1496447"/>
            <a:ext cx="7029591" cy="317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56479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리니어레이아웃의</a:t>
            </a:r>
            <a:r>
              <a:rPr lang="ko-KR" altLang="en-US" sz="2400" dirty="0" smtClean="0"/>
              <a:t> 형태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baselineAligned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  <a:p>
            <a:pPr lvl="1"/>
            <a:r>
              <a:rPr lang="en-US" altLang="ko-KR" dirty="0" err="1"/>
              <a:t>baselineAligned</a:t>
            </a:r>
            <a:r>
              <a:rPr lang="en-US" altLang="ko-KR" dirty="0"/>
              <a:t> </a:t>
            </a:r>
            <a:r>
              <a:rPr lang="ko-KR" altLang="en-US" dirty="0"/>
              <a:t>속성은 크기가 다른 </a:t>
            </a:r>
            <a:r>
              <a:rPr lang="ko-KR" altLang="en-US" dirty="0" err="1"/>
              <a:t>위젯들을</a:t>
            </a:r>
            <a:r>
              <a:rPr lang="ko-KR" altLang="en-US" dirty="0"/>
              <a:t> 보기 좋게 정렬함</a:t>
            </a:r>
          </a:p>
          <a:p>
            <a:pPr lvl="1"/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 </a:t>
            </a:r>
            <a:r>
              <a:rPr lang="ko-KR" altLang="en-US" dirty="0"/>
              <a:t>값을 가질 수 있음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56808" y="2572623"/>
            <a:ext cx="4430385" cy="346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51601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중복 </a:t>
            </a:r>
            <a:r>
              <a:rPr lang="ko-KR" altLang="en-US" sz="2400" dirty="0" err="1" smtClean="0"/>
              <a:t>리니어레이아웃의</a:t>
            </a:r>
            <a:r>
              <a:rPr lang="ko-KR" altLang="en-US" sz="2400" dirty="0" smtClean="0"/>
              <a:t> 형태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중복 </a:t>
            </a:r>
            <a:r>
              <a:rPr lang="ko-KR" altLang="en-US" dirty="0" err="1" smtClean="0"/>
              <a:t>리니어레이아웃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안에 </a:t>
            </a:r>
            <a:r>
              <a:rPr lang="ko-KR" altLang="en-US" dirty="0" err="1" smtClean="0"/>
              <a:t>리니어레이아웃을</a:t>
            </a:r>
            <a:r>
              <a:rPr lang="ko-KR" altLang="en-US" dirty="0" smtClean="0"/>
              <a:t> 생성하는 방식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571793" y="2443073"/>
            <a:ext cx="6000421" cy="3408255"/>
            <a:chOff x="1222967" y="2372376"/>
            <a:chExt cx="6318512" cy="3631570"/>
          </a:xfrm>
        </p:grpSpPr>
        <p:pic>
          <p:nvPicPr>
            <p:cNvPr id="4" name="Picture 1" descr="스크린샷 2019-02-04 오후 2.20.36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22967" y="2372376"/>
              <a:ext cx="6318512" cy="3631570"/>
            </a:xfrm>
            <a:prstGeom prst="rect">
              <a:avLst/>
            </a:prstGeom>
          </p:spPr>
        </p:pic>
        <p:pic>
          <p:nvPicPr>
            <p:cNvPr id="5" name="Picture 5" descr="스크린샷 2019-02-04 오후 2.20.21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313576" y="2753757"/>
              <a:ext cx="2047347" cy="29258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233722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중복 </a:t>
            </a:r>
            <a:r>
              <a:rPr lang="ko-KR" altLang="en-US" sz="2400" dirty="0" err="1" smtClean="0"/>
              <a:t>리니어레이아웃의</a:t>
            </a:r>
            <a:r>
              <a:rPr lang="ko-KR" altLang="en-US" sz="2400" dirty="0" smtClean="0"/>
              <a:t> 형태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layout_weight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  <a:p>
            <a:pPr lvl="1"/>
            <a:r>
              <a:rPr lang="ko-KR" altLang="en-US" dirty="0" err="1"/>
              <a:t>리니어레이아웃을</a:t>
            </a:r>
            <a:r>
              <a:rPr lang="ko-KR" altLang="en-US" dirty="0"/>
              <a:t> 여러 개 사용할 경우 각 레이아웃의 크기를 지정할 때 사용</a:t>
            </a:r>
            <a:endParaRPr lang="en-US" altLang="ko-KR" dirty="0"/>
          </a:p>
          <a:p>
            <a:pPr lvl="1"/>
            <a:r>
              <a:rPr lang="ko-KR" altLang="en-US" dirty="0"/>
              <a:t>주로 전체 화면에 대한 비율</a:t>
            </a:r>
            <a:r>
              <a:rPr lang="en-US" altLang="ko-KR" dirty="0"/>
              <a:t>(%)</a:t>
            </a:r>
            <a:r>
              <a:rPr lang="ko-KR" altLang="en-US" dirty="0"/>
              <a:t>로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346226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중복 </a:t>
            </a:r>
            <a:r>
              <a:rPr lang="ko-KR" altLang="en-US" sz="2400" dirty="0" err="1" smtClean="0"/>
              <a:t>리니어레이아웃의</a:t>
            </a:r>
            <a:r>
              <a:rPr lang="ko-KR" altLang="en-US" sz="2400" dirty="0" smtClean="0"/>
              <a:t> 형태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layout_weight</a:t>
            </a:r>
            <a:r>
              <a:rPr lang="en-US" altLang="ko-KR" dirty="0"/>
              <a:t> </a:t>
            </a:r>
            <a:r>
              <a:rPr lang="ko-KR" altLang="en-US" dirty="0" smtClean="0"/>
              <a:t>속성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큰 </a:t>
            </a:r>
            <a:r>
              <a:rPr lang="ko-KR" altLang="en-US" b="0" dirty="0" err="1"/>
              <a:t>리니어레이아웃</a:t>
            </a:r>
            <a:r>
              <a:rPr lang="ko-KR" altLang="en-US" b="0" dirty="0"/>
              <a:t> 안에 </a:t>
            </a:r>
            <a:r>
              <a:rPr lang="en-US" altLang="ko-KR" b="0" dirty="0"/>
              <a:t>3</a:t>
            </a:r>
            <a:r>
              <a:rPr lang="ko-KR" altLang="en-US" b="0" dirty="0"/>
              <a:t>개의 </a:t>
            </a:r>
            <a:r>
              <a:rPr lang="ko-KR" altLang="en-US" b="0" dirty="0" err="1"/>
              <a:t>리니어레이아웃을</a:t>
            </a:r>
            <a:r>
              <a:rPr lang="ko-KR" altLang="en-US" b="0" dirty="0"/>
              <a:t> </a:t>
            </a:r>
            <a:r>
              <a:rPr lang="ko-KR" altLang="en-US" b="0" dirty="0" smtClean="0"/>
              <a:t>사용하고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각 </a:t>
            </a:r>
            <a:r>
              <a:rPr lang="ko-KR" altLang="en-US" b="0" dirty="0"/>
              <a:t>레이아웃에 버튼을 </a:t>
            </a:r>
            <a:r>
              <a:rPr lang="en-US" altLang="ko-KR" b="0" dirty="0"/>
              <a:t>2</a:t>
            </a:r>
            <a:r>
              <a:rPr lang="ko-KR" altLang="en-US" b="0" dirty="0"/>
              <a:t>개씩 넣은 화면 </a:t>
            </a:r>
            <a:r>
              <a:rPr lang="ko-KR" altLang="en-US" b="0" dirty="0" smtClean="0"/>
              <a:t>구성하기</a:t>
            </a:r>
            <a:endParaRPr lang="ko-KR" altLang="en-US" b="0" dirty="0"/>
          </a:p>
        </p:txBody>
      </p:sp>
      <p:grpSp>
        <p:nvGrpSpPr>
          <p:cNvPr id="4" name="그룹 3"/>
          <p:cNvGrpSpPr/>
          <p:nvPr/>
        </p:nvGrpSpPr>
        <p:grpSpPr>
          <a:xfrm>
            <a:off x="1825780" y="2365611"/>
            <a:ext cx="5492441" cy="4243977"/>
            <a:chOff x="567602" y="1866008"/>
            <a:chExt cx="3901724" cy="3014839"/>
          </a:xfrm>
        </p:grpSpPr>
        <p:pic>
          <p:nvPicPr>
            <p:cNvPr id="5" name="Picture 1" descr="스크린샷 2019-02-04 오후 2.22.38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67602" y="1866008"/>
              <a:ext cx="3901724" cy="1012363"/>
            </a:xfrm>
            <a:prstGeom prst="rect">
              <a:avLst/>
            </a:prstGeom>
          </p:spPr>
        </p:pic>
        <p:pic>
          <p:nvPicPr>
            <p:cNvPr id="6" name="Picture 4" descr="스크린샷 2019-02-04 오후 2.22.48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09"/>
            <a:stretch/>
          </p:blipFill>
          <p:spPr>
            <a:xfrm>
              <a:off x="576793" y="2840051"/>
              <a:ext cx="3882174" cy="2040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285405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중복 </a:t>
            </a:r>
            <a:r>
              <a:rPr lang="ko-KR" altLang="en-US" sz="2400" dirty="0" err="1" smtClean="0"/>
              <a:t>리니어레이아웃의</a:t>
            </a:r>
            <a:r>
              <a:rPr lang="ko-KR" altLang="en-US" sz="2400" dirty="0" smtClean="0"/>
              <a:t> 형태</a:t>
            </a:r>
            <a:endParaRPr lang="ko-KR" altLang="en-US" dirty="0"/>
          </a:p>
        </p:txBody>
      </p:sp>
      <p:pic>
        <p:nvPicPr>
          <p:cNvPr id="8" name="Picture 9" descr="스크린샷 2019-02-04 오후 2.24.4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913"/>
          <a:stretch/>
        </p:blipFill>
        <p:spPr>
          <a:xfrm>
            <a:off x="1818409" y="1563636"/>
            <a:ext cx="5507182" cy="330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01513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dirty="0"/>
              <a:t>레이아웃의 개념을 이해한다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dirty="0"/>
              <a:t>화면을 다양한 레이아웃으로 구성한다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r>
              <a:rPr lang="en-US" altLang="ko-KR" sz="2400" dirty="0"/>
              <a:t>Java </a:t>
            </a:r>
            <a:r>
              <a:rPr lang="ko-KR" altLang="en-US" sz="2400" dirty="0"/>
              <a:t>코드만으로 화면을 작성해본다</a:t>
            </a:r>
            <a:r>
              <a:rPr lang="en-US" altLang="ko-KR" sz="24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중복 </a:t>
            </a:r>
            <a:r>
              <a:rPr lang="ko-KR" altLang="en-US" sz="2400" dirty="0" err="1" smtClean="0"/>
              <a:t>리니어레이아웃의</a:t>
            </a:r>
            <a:r>
              <a:rPr lang="ko-KR" altLang="en-US" sz="2400" dirty="0" smtClean="0"/>
              <a:t> 형태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layout_weight</a:t>
            </a:r>
            <a:r>
              <a:rPr lang="en-US" altLang="ko-KR" dirty="0"/>
              <a:t> </a:t>
            </a:r>
            <a:r>
              <a:rPr lang="ko-KR" altLang="en-US" dirty="0" smtClean="0"/>
              <a:t>속성</a:t>
            </a:r>
            <a:endParaRPr lang="en-US" altLang="ko-KR" b="0" dirty="0" smtClean="0"/>
          </a:p>
          <a:p>
            <a:pPr lvl="1"/>
            <a:r>
              <a:rPr lang="ko-KR" altLang="en-US" dirty="0" smtClean="0"/>
              <a:t>첫 번째 레이아웃의 버튼만 보이는 문제 해결하기</a:t>
            </a:r>
            <a:endParaRPr lang="ko-KR" altLang="en-US" b="0" dirty="0"/>
          </a:p>
          <a:p>
            <a:pPr lvl="2"/>
            <a:r>
              <a:rPr lang="en-US" altLang="ko-KR" b="0" dirty="0" err="1"/>
              <a:t>android:layout_height</a:t>
            </a:r>
            <a:r>
              <a:rPr lang="en-US" altLang="ko-KR" b="0" dirty="0"/>
              <a:t>=“match_ parent”</a:t>
            </a:r>
            <a:r>
              <a:rPr lang="ko-KR" altLang="en-US" b="0" dirty="0"/>
              <a:t>를 </a:t>
            </a:r>
            <a:r>
              <a:rPr lang="en-US" altLang="ko-KR" b="0" dirty="0" err="1"/>
              <a:t>android:layout_height</a:t>
            </a:r>
            <a:r>
              <a:rPr lang="en-US" altLang="ko-KR" b="0" dirty="0"/>
              <a:t>=“</a:t>
            </a:r>
            <a:r>
              <a:rPr lang="en-US" altLang="ko-KR" b="0" dirty="0" err="1" smtClean="0"/>
              <a:t>wrap_content</a:t>
            </a:r>
            <a:r>
              <a:rPr lang="en-US" altLang="ko-KR" b="0" dirty="0" smtClean="0"/>
              <a:t>”</a:t>
            </a:r>
            <a:r>
              <a:rPr lang="ko-KR" altLang="en-US" b="0" dirty="0" smtClean="0"/>
              <a:t>로 변경</a:t>
            </a:r>
            <a:endParaRPr lang="en-US" altLang="ko-KR" b="0" dirty="0" smtClean="0"/>
          </a:p>
          <a:p>
            <a:pPr lvl="2"/>
            <a:r>
              <a:rPr lang="ko-KR" altLang="en-US" dirty="0" smtClean="0"/>
              <a:t>레이아웃마다 구분되어 보이도록 내부에 있는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레이아웃에 </a:t>
            </a:r>
            <a:r>
              <a:rPr lang="en-US" altLang="ko-KR" dirty="0" smtClean="0"/>
              <a:t>background </a:t>
            </a:r>
            <a:r>
              <a:rPr lang="ko-KR" altLang="en-US" dirty="0" smtClean="0"/>
              <a:t>속성 지정</a:t>
            </a:r>
            <a:endParaRPr lang="ko-KR" altLang="en-US" b="0" dirty="0"/>
          </a:p>
        </p:txBody>
      </p:sp>
      <p:pic>
        <p:nvPicPr>
          <p:cNvPr id="7" name="Picture 2" descr="스크린샷 2019-02-04 오후 2.25.5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71718" y="2738276"/>
            <a:ext cx="5200565" cy="371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16549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중복 </a:t>
            </a:r>
            <a:r>
              <a:rPr lang="ko-KR" altLang="en-US" sz="2400" dirty="0" err="1" smtClean="0"/>
              <a:t>리니어레이아웃의</a:t>
            </a:r>
            <a:r>
              <a:rPr lang="ko-KR" altLang="en-US" sz="2400" dirty="0" smtClean="0"/>
              <a:t> 형태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layout_weight</a:t>
            </a:r>
            <a:r>
              <a:rPr lang="en-US" altLang="ko-KR" dirty="0"/>
              <a:t> </a:t>
            </a:r>
            <a:r>
              <a:rPr lang="ko-KR" altLang="en-US" dirty="0" smtClean="0"/>
              <a:t>속성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레이아웃이 화면을 꽉 채우도록 수정하기</a:t>
            </a:r>
            <a:endParaRPr lang="en-US" altLang="ko-KR" b="0" dirty="0" smtClean="0"/>
          </a:p>
          <a:p>
            <a:pPr lvl="2"/>
            <a:r>
              <a:rPr lang="en-US" altLang="ko-KR" dirty="0" err="1" smtClean="0"/>
              <a:t>layout_weight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 사용 </a:t>
            </a:r>
            <a:endParaRPr lang="ko-KR" altLang="en-US" b="0" dirty="0"/>
          </a:p>
        </p:txBody>
      </p:sp>
      <p:grpSp>
        <p:nvGrpSpPr>
          <p:cNvPr id="5" name="그룹 4"/>
          <p:cNvGrpSpPr/>
          <p:nvPr/>
        </p:nvGrpSpPr>
        <p:grpSpPr>
          <a:xfrm>
            <a:off x="2119384" y="2389048"/>
            <a:ext cx="4903091" cy="4403644"/>
            <a:chOff x="699880" y="2112538"/>
            <a:chExt cx="5379621" cy="4373981"/>
          </a:xfrm>
        </p:grpSpPr>
        <p:pic>
          <p:nvPicPr>
            <p:cNvPr id="6" name="Picture 1" descr="스크린샷 2019-02-04 오후 2.26.30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99880" y="2112538"/>
              <a:ext cx="5367829" cy="1614655"/>
            </a:xfrm>
            <a:prstGeom prst="rect">
              <a:avLst/>
            </a:prstGeom>
          </p:spPr>
        </p:pic>
        <p:pic>
          <p:nvPicPr>
            <p:cNvPr id="8" name="Picture 6" descr="스크린샷 2019-02-04 오후 2.26.37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2835"/>
            <a:stretch/>
          </p:blipFill>
          <p:spPr>
            <a:xfrm>
              <a:off x="714999" y="3576780"/>
              <a:ext cx="5364502" cy="2909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784028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중복 </a:t>
            </a:r>
            <a:r>
              <a:rPr lang="ko-KR" altLang="en-US" sz="2400" dirty="0" err="1" smtClean="0"/>
              <a:t>리니어레이아웃의</a:t>
            </a:r>
            <a:r>
              <a:rPr lang="ko-KR" altLang="en-US" sz="2400" dirty="0" smtClean="0"/>
              <a:t> 형태</a:t>
            </a: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9428" y="1456918"/>
            <a:ext cx="7025145" cy="452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863957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en-US" altLang="ko-KR" sz="2400" dirty="0" smtClean="0"/>
              <a:t>Java </a:t>
            </a:r>
            <a:r>
              <a:rPr lang="ko-KR" altLang="en-US" sz="2400" dirty="0"/>
              <a:t>코드로 화면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일반적인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프로젝트의 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XML</a:t>
            </a:r>
            <a:r>
              <a:rPr lang="ko-KR" altLang="en-US" dirty="0" smtClean="0"/>
              <a:t>로 화면을 구성하고 </a:t>
            </a:r>
            <a:r>
              <a:rPr lang="en-US" altLang="ko-KR" dirty="0"/>
              <a:t>Java </a:t>
            </a:r>
            <a:r>
              <a:rPr lang="ko-KR" altLang="en-US" dirty="0" smtClean="0"/>
              <a:t>코드로 화면에 출력하는 형태 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7205" y="2241905"/>
            <a:ext cx="7029591" cy="3594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035145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/>
              <a:t>5</a:t>
            </a:r>
            <a:r>
              <a:rPr lang="en-US" altLang="ko-KR" dirty="0" smtClean="0"/>
              <a:t>-1 XML </a:t>
            </a:r>
            <a:r>
              <a:rPr lang="ko-KR" altLang="en-US" dirty="0" smtClean="0"/>
              <a:t>파일 없이 화면 </a:t>
            </a:r>
            <a:r>
              <a:rPr lang="ko-KR" altLang="en-US" dirty="0" err="1" smtClean="0"/>
              <a:t>코딩하기</a:t>
            </a:r>
            <a:endParaRPr lang="en-US" altLang="ko-KR" dirty="0" smtClean="0"/>
          </a:p>
          <a:p>
            <a:r>
              <a:rPr lang="en-US" altLang="ko-KR" sz="1600" dirty="0" smtClean="0"/>
              <a:t>1 </a:t>
            </a:r>
            <a:r>
              <a:rPr lang="ko-KR" altLang="en-US" sz="1600" dirty="0" err="1" smtClean="0"/>
              <a:t>안드로이드</a:t>
            </a:r>
            <a:r>
              <a:rPr lang="ko-KR" altLang="en-US" sz="1600" dirty="0" smtClean="0"/>
              <a:t> 프로젝트 생성</a:t>
            </a:r>
            <a:endParaRPr lang="en-US" altLang="ko-KR" sz="1600" dirty="0" smtClean="0"/>
          </a:p>
          <a:p>
            <a:pPr lvl="1"/>
            <a:r>
              <a:rPr lang="en-US" altLang="ko-KR" sz="1400" dirty="0"/>
              <a:t>(1) </a:t>
            </a:r>
            <a:r>
              <a:rPr lang="ko-KR" altLang="en-US" sz="1400" dirty="0"/>
              <a:t>프로젝트 이름 </a:t>
            </a:r>
            <a:r>
              <a:rPr lang="en-US" altLang="ko-KR" sz="1400" dirty="0"/>
              <a:t>: Project5_1</a:t>
            </a:r>
          </a:p>
          <a:p>
            <a:pPr lvl="1"/>
            <a:r>
              <a:rPr lang="en-US" altLang="ko-KR" sz="1400" dirty="0"/>
              <a:t>(2) </a:t>
            </a:r>
            <a:r>
              <a:rPr lang="ko-KR" altLang="en-US" sz="1400" dirty="0"/>
              <a:t>패키지 이름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com.cookandroid.project5_1</a:t>
            </a:r>
          </a:p>
          <a:p>
            <a:pPr lvl="1"/>
            <a:endParaRPr lang="en-US" altLang="ko-KR" sz="1400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</a:t>
            </a:r>
            <a:r>
              <a:rPr lang="ko-KR" altLang="en-US" sz="1600" dirty="0"/>
              <a:t>디자인 및 편집</a:t>
            </a:r>
            <a:endParaRPr lang="ko-KR" altLang="en-US" dirty="0"/>
          </a:p>
          <a:p>
            <a:pPr lvl="1"/>
            <a:r>
              <a:rPr lang="en-US" altLang="ko-KR" sz="1400" dirty="0" smtClean="0"/>
              <a:t>(1) activity_main.xml </a:t>
            </a:r>
            <a:r>
              <a:rPr lang="ko-KR" altLang="en-US" sz="1400" dirty="0"/>
              <a:t>삭제</a:t>
            </a:r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Java </a:t>
            </a:r>
            <a:r>
              <a:rPr lang="ko-KR" altLang="en-US" dirty="0"/>
              <a:t>코드로 화면 만들기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09663" y="3050031"/>
            <a:ext cx="4300480" cy="353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3567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/>
              <a:t>5</a:t>
            </a:r>
            <a:r>
              <a:rPr lang="en-US" altLang="ko-KR" dirty="0" smtClean="0"/>
              <a:t>-1 XML </a:t>
            </a:r>
            <a:r>
              <a:rPr lang="ko-KR" altLang="en-US" dirty="0" smtClean="0"/>
              <a:t>파일 없이 화면 </a:t>
            </a:r>
            <a:r>
              <a:rPr lang="ko-KR" altLang="en-US" dirty="0" err="1" smtClean="0"/>
              <a:t>코딩하기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sz="1400" dirty="0"/>
              <a:t>(1) activity_main.xml </a:t>
            </a:r>
            <a:r>
              <a:rPr lang="ko-KR" altLang="en-US" sz="1400" dirty="0"/>
              <a:t>삭제했기 때문에 오류가 발생함</a:t>
            </a:r>
          </a:p>
          <a:p>
            <a:pPr lvl="1"/>
            <a:r>
              <a:rPr lang="en-US" altLang="ko-KR" sz="1400" dirty="0" smtClean="0"/>
              <a:t>(2</a:t>
            </a:r>
            <a:r>
              <a:rPr lang="en-US" altLang="ko-KR" sz="1400" dirty="0"/>
              <a:t>) </a:t>
            </a:r>
            <a:r>
              <a:rPr lang="ko-KR" altLang="en-US" sz="1400" dirty="0"/>
              <a:t>오류 행 앞에 </a:t>
            </a:r>
            <a:r>
              <a:rPr lang="en-US" altLang="ko-KR" sz="1400" dirty="0"/>
              <a:t>//</a:t>
            </a:r>
            <a:r>
              <a:rPr lang="ko-KR" altLang="en-US" sz="1400" dirty="0"/>
              <a:t>를 붙여 주석으로 처리한 후 진행</a:t>
            </a:r>
          </a:p>
          <a:p>
            <a:pPr lvl="1"/>
            <a:r>
              <a:rPr lang="en-US" altLang="ko-KR" sz="1400" dirty="0"/>
              <a:t>(3) </a:t>
            </a:r>
            <a:r>
              <a:rPr lang="ko-KR" altLang="en-US" sz="1400" dirty="0" err="1"/>
              <a:t>리니어레이아웃을</a:t>
            </a:r>
            <a:r>
              <a:rPr lang="ko-KR" altLang="en-US" sz="1400" dirty="0"/>
              <a:t> 생성하는 코드를 작성하고 실행</a:t>
            </a:r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Java </a:t>
            </a:r>
            <a:r>
              <a:rPr lang="ko-KR" altLang="en-US" dirty="0"/>
              <a:t>코드로 화면 만들기</a:t>
            </a:r>
          </a:p>
        </p:txBody>
      </p:sp>
      <p:pic>
        <p:nvPicPr>
          <p:cNvPr id="6" name="Picture 3" descr="스크린샷 2019-02-04 오후 2.32.2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14894" y="3113132"/>
            <a:ext cx="5391059" cy="306784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63979" y="3682435"/>
            <a:ext cx="1494626" cy="2471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86412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/>
              <a:t>5</a:t>
            </a:r>
            <a:r>
              <a:rPr lang="en-US" altLang="ko-KR" dirty="0" smtClean="0"/>
              <a:t>-1 XML </a:t>
            </a:r>
            <a:r>
              <a:rPr lang="ko-KR" altLang="en-US" dirty="0" smtClean="0"/>
              <a:t>파일 없이 화면 </a:t>
            </a:r>
            <a:r>
              <a:rPr lang="ko-KR" altLang="en-US" dirty="0" err="1" smtClean="0"/>
              <a:t>코딩하기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sz="1400" dirty="0"/>
              <a:t>(4) </a:t>
            </a:r>
            <a:r>
              <a:rPr lang="ko-KR" altLang="en-US" sz="1400" dirty="0"/>
              <a:t>버튼 만들기</a:t>
            </a:r>
            <a:endParaRPr lang="en-US" altLang="ko-KR" sz="1400" dirty="0"/>
          </a:p>
          <a:p>
            <a:pPr lvl="1"/>
            <a:r>
              <a:rPr lang="en-US" altLang="ko-KR" sz="1400" dirty="0"/>
              <a:t>(5) </a:t>
            </a:r>
            <a:r>
              <a:rPr lang="ko-KR" altLang="en-US" sz="1400" dirty="0"/>
              <a:t>버튼을 클릭했을 때 토스트 메시지를 작성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onCreate</a:t>
            </a:r>
            <a:r>
              <a:rPr lang="en-US" altLang="ko-KR" sz="1400" dirty="0"/>
              <a:t>( ) </a:t>
            </a:r>
            <a:r>
              <a:rPr lang="ko-KR" altLang="en-US" sz="1400" dirty="0"/>
              <a:t>안에 이어서 코딩</a:t>
            </a:r>
            <a:r>
              <a:rPr lang="en-US" altLang="ko-KR" sz="1400" dirty="0"/>
              <a:t>)</a:t>
            </a:r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Java </a:t>
            </a:r>
            <a:r>
              <a:rPr lang="ko-KR" altLang="en-US" dirty="0"/>
              <a:t>코드로 화면 만들기</a:t>
            </a:r>
          </a:p>
        </p:txBody>
      </p:sp>
      <p:pic>
        <p:nvPicPr>
          <p:cNvPr id="7" name="Picture 3" descr="스크린샷 2019-02-04 오후 2.33.5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69893" y="2831547"/>
            <a:ext cx="5804215" cy="28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696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Java </a:t>
            </a:r>
            <a:r>
              <a:rPr lang="ko-KR" altLang="en-US" dirty="0"/>
              <a:t>코드로 화면 만들기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6930" y="1522560"/>
            <a:ext cx="6350141" cy="3550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0588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기타 레이아웃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53309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렐러티브레이아웃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렐러티브레이아웃에</a:t>
            </a:r>
            <a:r>
              <a:rPr lang="ko-KR" altLang="en-US" dirty="0"/>
              <a:t> 있는 </a:t>
            </a:r>
            <a:r>
              <a:rPr lang="ko-KR" altLang="en-US" dirty="0" err="1"/>
              <a:t>위젯의</a:t>
            </a:r>
            <a:r>
              <a:rPr lang="ko-KR" altLang="en-US" dirty="0"/>
              <a:t> 위치 속성</a:t>
            </a:r>
          </a:p>
          <a:p>
            <a:pPr lvl="1"/>
            <a:r>
              <a:rPr lang="ko-KR" altLang="en-US" dirty="0" err="1"/>
              <a:t>렐러티브레이아웃의</a:t>
            </a:r>
            <a:r>
              <a:rPr lang="ko-KR" altLang="en-US" dirty="0"/>
              <a:t> 상하좌우에 배치</a:t>
            </a:r>
          </a:p>
          <a:p>
            <a:pPr lvl="1"/>
            <a:r>
              <a:rPr lang="ko-KR" altLang="en-US" dirty="0" err="1"/>
              <a:t>렐러티브레이아웃의</a:t>
            </a:r>
            <a:r>
              <a:rPr lang="ko-KR" altLang="en-US" dirty="0"/>
              <a:t> 다른 </a:t>
            </a:r>
            <a:r>
              <a:rPr lang="ko-KR" altLang="en-US" dirty="0" err="1"/>
              <a:t>위젯의</a:t>
            </a:r>
            <a:r>
              <a:rPr lang="ko-KR" altLang="en-US" dirty="0"/>
              <a:t> 상대 위치에 배치</a:t>
            </a:r>
          </a:p>
          <a:p>
            <a:endParaRPr lang="ko-KR" altLang="en-US" dirty="0"/>
          </a:p>
          <a:p>
            <a:r>
              <a:rPr lang="ko-KR" altLang="en-US" dirty="0" err="1"/>
              <a:t>렐러티브레이아웃의</a:t>
            </a:r>
            <a:r>
              <a:rPr lang="ko-KR" altLang="en-US" dirty="0"/>
              <a:t> 상하좌우에 배치</a:t>
            </a:r>
          </a:p>
          <a:p>
            <a:pPr lvl="1"/>
            <a:r>
              <a:rPr lang="ko-KR" altLang="en-US" dirty="0"/>
              <a:t>각 속성값은 </a:t>
            </a:r>
            <a:r>
              <a:rPr lang="en-US" altLang="ko-KR" dirty="0"/>
              <a:t>true </a:t>
            </a:r>
            <a:r>
              <a:rPr lang="ko-KR" altLang="en-US" dirty="0"/>
              <a:t>또는 </a:t>
            </a:r>
            <a:r>
              <a:rPr lang="en-US" altLang="ko-KR" dirty="0"/>
              <a:t>false</a:t>
            </a:r>
            <a:r>
              <a:rPr lang="ko-KR" altLang="en-US" dirty="0"/>
              <a:t>로 지정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54672" y="3721911"/>
            <a:ext cx="5034657" cy="278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08767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01 </a:t>
            </a:r>
            <a:r>
              <a:rPr lang="ko-KR" altLang="en-US" sz="2400" dirty="0">
                <a:latin typeface="+mn-ea"/>
              </a:rPr>
              <a:t>레이아웃의 개요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02 </a:t>
            </a:r>
            <a:r>
              <a:rPr lang="ko-KR" altLang="en-US" sz="2400" dirty="0" err="1">
                <a:latin typeface="+mn-ea"/>
              </a:rPr>
              <a:t>리니어레이아웃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03 </a:t>
            </a:r>
            <a:r>
              <a:rPr lang="ko-KR" altLang="en-US" sz="2400" dirty="0">
                <a:latin typeface="+mn-ea"/>
              </a:rPr>
              <a:t>기타 레이아웃</a:t>
            </a:r>
          </a:p>
        </p:txBody>
      </p:sp>
    </p:spTree>
    <p:extLst>
      <p:ext uri="{BB962C8B-B14F-4D97-AF65-F5344CB8AC3E}">
        <p14:creationId xmlns:p14="http://schemas.microsoft.com/office/powerpoint/2010/main" xmlns="" val="41217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렐러티브레이아웃</a:t>
            </a:r>
            <a:endParaRPr lang="ko-KR" altLang="en-US" dirty="0"/>
          </a:p>
        </p:txBody>
      </p:sp>
      <p:pic>
        <p:nvPicPr>
          <p:cNvPr id="5" name="Picture 2" descr="스크린샷 2019-02-04 오후 2.36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18358" y="1663028"/>
            <a:ext cx="5507285" cy="487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38760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렐러티브레이아웃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다른 </a:t>
            </a:r>
            <a:r>
              <a:rPr lang="ko-KR" altLang="en-US" dirty="0" err="1" smtClean="0"/>
              <a:t>위젯의</a:t>
            </a:r>
            <a:r>
              <a:rPr lang="ko-KR" altLang="en-US" dirty="0" smtClean="0"/>
              <a:t> 상대 위치에 배치</a:t>
            </a:r>
            <a:endParaRPr lang="en-US" altLang="ko-KR" dirty="0" smtClean="0"/>
          </a:p>
          <a:p>
            <a:pPr lvl="1"/>
            <a:r>
              <a:rPr lang="ko-KR" altLang="en-US" dirty="0"/>
              <a:t>각 속성의 값은 다른 </a:t>
            </a:r>
            <a:r>
              <a:rPr lang="ko-KR" altLang="en-US" dirty="0" err="1"/>
              <a:t>위젯의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를 </a:t>
            </a:r>
            <a:r>
              <a:rPr lang="ko-KR" altLang="en-US" dirty="0" smtClean="0"/>
              <a:t>지정</a:t>
            </a:r>
            <a:endParaRPr lang="ko-KR" altLang="en-US" dirty="0"/>
          </a:p>
          <a:p>
            <a:pPr lvl="1"/>
            <a:r>
              <a:rPr lang="ko-KR" altLang="en-US" dirty="0"/>
              <a:t>“</a:t>
            </a:r>
            <a:r>
              <a:rPr lang="en-US" altLang="ko-KR" dirty="0"/>
              <a:t>@+id/</a:t>
            </a:r>
            <a:r>
              <a:rPr lang="ko-KR" altLang="en-US" dirty="0"/>
              <a:t>기준 </a:t>
            </a:r>
            <a:r>
              <a:rPr lang="ko-KR" altLang="en-US" dirty="0" err="1"/>
              <a:t>위젯의</a:t>
            </a:r>
            <a:r>
              <a:rPr lang="ko-KR" altLang="en-US" dirty="0"/>
              <a:t> 아이디”와 같은 형식으로 사용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91225" y="2785786"/>
            <a:ext cx="5161550" cy="27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07090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렐러티브레이아웃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029564" y="1241958"/>
            <a:ext cx="5084872" cy="5359400"/>
            <a:chOff x="590550" y="1450974"/>
            <a:chExt cx="5084872" cy="5359400"/>
          </a:xfrm>
        </p:grpSpPr>
        <p:pic>
          <p:nvPicPr>
            <p:cNvPr id="7" name="Picture 2" descr="스크린샷 2019-02-04 오후 2.38.05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00075" y="1450974"/>
              <a:ext cx="5070748" cy="1512447"/>
            </a:xfrm>
            <a:prstGeom prst="rect">
              <a:avLst/>
            </a:prstGeom>
          </p:spPr>
        </p:pic>
        <p:pic>
          <p:nvPicPr>
            <p:cNvPr id="8" name="Picture 6" descr="스크린샷 2019-02-04 오후 2.38.17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1759"/>
            <a:stretch/>
          </p:blipFill>
          <p:spPr>
            <a:xfrm>
              <a:off x="590550" y="2867025"/>
              <a:ext cx="5084872" cy="3943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747627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렐러티브레이아웃</a:t>
            </a:r>
            <a:endParaRPr lang="ko-KR" altLang="en-US" dirty="0"/>
          </a:p>
        </p:txBody>
      </p:sp>
      <p:pic>
        <p:nvPicPr>
          <p:cNvPr id="9" name="Picture 1" descr="스크린샷 2019-02-04 오후 2.3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7203" y="1376499"/>
            <a:ext cx="532959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5972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렐러티브레이아웃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6930" y="1643703"/>
            <a:ext cx="6350141" cy="298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712605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테이블레이아웃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테이블레이아웃</a:t>
            </a:r>
            <a:r>
              <a:rPr lang="en-US" altLang="ko-KR" dirty="0"/>
              <a:t>(</a:t>
            </a:r>
            <a:r>
              <a:rPr lang="en-US" altLang="ko-KR" dirty="0" err="1"/>
              <a:t>TableLayout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주로 </a:t>
            </a:r>
            <a:r>
              <a:rPr lang="ko-KR" altLang="en-US" dirty="0" err="1"/>
              <a:t>위젯을</a:t>
            </a:r>
            <a:r>
              <a:rPr lang="ko-KR" altLang="en-US" dirty="0"/>
              <a:t> 표 형태로 배치할 때 </a:t>
            </a:r>
            <a:r>
              <a:rPr lang="ko-KR" altLang="en-US" dirty="0" smtClean="0"/>
              <a:t>사용함</a:t>
            </a:r>
            <a:endParaRPr lang="ko-KR" altLang="en-US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TableRow</a:t>
            </a:r>
            <a:r>
              <a:rPr lang="en-US" altLang="ko-KR" dirty="0"/>
              <a:t>&gt;</a:t>
            </a:r>
            <a:r>
              <a:rPr lang="ko-KR" altLang="en-US" dirty="0"/>
              <a:t>와 함께 사용되는데 </a:t>
            </a:r>
            <a:r>
              <a:rPr lang="en-US" altLang="ko-KR" dirty="0"/>
              <a:t>&lt;</a:t>
            </a:r>
            <a:r>
              <a:rPr lang="en-US" altLang="ko-KR" dirty="0" err="1"/>
              <a:t>TableRow</a:t>
            </a:r>
            <a:r>
              <a:rPr lang="en-US" altLang="ko-KR" dirty="0"/>
              <a:t>&gt;</a:t>
            </a:r>
            <a:r>
              <a:rPr lang="ko-KR" altLang="en-US" dirty="0"/>
              <a:t>의 개수가 바로 행의 개수가 됨</a:t>
            </a:r>
          </a:p>
          <a:p>
            <a:pPr lvl="1"/>
            <a:r>
              <a:rPr lang="ko-KR" altLang="en-US" dirty="0"/>
              <a:t>열의 개수는 </a:t>
            </a:r>
            <a:r>
              <a:rPr lang="en-US" altLang="ko-KR" dirty="0"/>
              <a:t>&lt;</a:t>
            </a:r>
            <a:r>
              <a:rPr lang="en-US" altLang="ko-KR" dirty="0" err="1"/>
              <a:t>TableRow</a:t>
            </a:r>
            <a:r>
              <a:rPr lang="en-US" altLang="ko-KR" dirty="0"/>
              <a:t>&gt; </a:t>
            </a:r>
            <a:r>
              <a:rPr lang="ko-KR" altLang="en-US" dirty="0"/>
              <a:t>안에 포함된 </a:t>
            </a:r>
            <a:r>
              <a:rPr lang="ko-KR" altLang="en-US" dirty="0" err="1"/>
              <a:t>위젯의</a:t>
            </a:r>
            <a:r>
              <a:rPr lang="ko-KR" altLang="en-US" dirty="0"/>
              <a:t> 수로 결정</a:t>
            </a:r>
            <a:r>
              <a:rPr lang="en-US" altLang="ko-KR" dirty="0"/>
              <a:t>. 3</a:t>
            </a:r>
            <a:r>
              <a:rPr lang="ko-KR" altLang="en-US" dirty="0"/>
              <a:t>행 </a:t>
            </a:r>
            <a:r>
              <a:rPr lang="en-US" altLang="ko-KR" dirty="0"/>
              <a:t>4</a:t>
            </a:r>
            <a:r>
              <a:rPr lang="ko-KR" altLang="en-US" dirty="0" smtClean="0"/>
              <a:t>열의 테이블레이아웃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80127" y="3015259"/>
            <a:ext cx="3783747" cy="347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27675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테이블레이아웃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테이블레이아웃의 속성 </a:t>
            </a:r>
          </a:p>
          <a:p>
            <a:pPr lvl="1"/>
            <a:r>
              <a:rPr lang="en-US" altLang="ko-KR" b="1" dirty="0" err="1"/>
              <a:t>layout_column</a:t>
            </a:r>
            <a:r>
              <a:rPr lang="en-US" altLang="ko-KR" dirty="0"/>
              <a:t> : </a:t>
            </a:r>
            <a:r>
              <a:rPr lang="ko-KR" altLang="en-US" dirty="0"/>
              <a:t>지정된 열에 현재 </a:t>
            </a:r>
            <a:r>
              <a:rPr lang="ko-KR" altLang="en-US" dirty="0" err="1"/>
              <a:t>위젯을</a:t>
            </a:r>
            <a:r>
              <a:rPr lang="ko-KR" altLang="en-US" dirty="0"/>
              <a:t> </a:t>
            </a:r>
            <a:r>
              <a:rPr lang="ko-KR" altLang="en-US" dirty="0" smtClean="0"/>
              <a:t>표시함</a:t>
            </a:r>
            <a:endParaRPr lang="ko-KR" altLang="en-US" dirty="0"/>
          </a:p>
          <a:p>
            <a:pPr lvl="1"/>
            <a:r>
              <a:rPr lang="en-US" altLang="ko-KR" b="1" dirty="0" err="1"/>
              <a:t>stretchColumns</a:t>
            </a:r>
            <a:r>
              <a:rPr lang="en-US" altLang="ko-KR" dirty="0"/>
              <a:t> : </a:t>
            </a:r>
            <a:r>
              <a:rPr lang="ko-KR" altLang="en-US" dirty="0"/>
              <a:t>지정된 열의 폭을 </a:t>
            </a:r>
            <a:r>
              <a:rPr lang="ko-KR" altLang="en-US" dirty="0" smtClean="0"/>
              <a:t>늘림</a:t>
            </a:r>
            <a:endParaRPr lang="ko-KR" altLang="en-US" dirty="0"/>
          </a:p>
          <a:p>
            <a:pPr lvl="1"/>
            <a:r>
              <a:rPr lang="en-US" altLang="ko-KR" b="1" dirty="0" err="1" smtClean="0"/>
              <a:t>stretchColumns</a:t>
            </a:r>
            <a:r>
              <a:rPr lang="en-US" altLang="ko-KR" b="1" dirty="0" smtClean="0"/>
              <a:t> =“*”</a:t>
            </a:r>
            <a:r>
              <a:rPr lang="en-US" altLang="ko-KR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각 셀을 같은 크기로 확장</a:t>
            </a:r>
            <a:r>
              <a:rPr lang="en-US" altLang="ko-KR" dirty="0"/>
              <a:t>, </a:t>
            </a:r>
            <a:r>
              <a:rPr lang="ko-KR" altLang="en-US" dirty="0"/>
              <a:t>전체 화면이 꽉 차는 효과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717173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테이블레이아웃</a:t>
            </a:r>
            <a:endParaRPr lang="ko-KR" altLang="en-US" dirty="0"/>
          </a:p>
        </p:txBody>
      </p:sp>
      <p:pic>
        <p:nvPicPr>
          <p:cNvPr id="4" name="Picture 2" descr="스크린샷 2019-02-04 오후 2.42.24.png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43383" y="1474030"/>
            <a:ext cx="5457235" cy="446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14687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5-2 </a:t>
            </a:r>
            <a:r>
              <a:rPr lang="ko-KR" altLang="en-US" dirty="0" smtClean="0"/>
              <a:t>테이블레이아웃 계산기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테이블레이아웃을 활용하여 숫자 버튼이 있는 계산기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sz="1600" dirty="0" smtClean="0"/>
              <a:t>1 </a:t>
            </a:r>
            <a:r>
              <a:rPr lang="ko-KR" altLang="en-US" sz="1600" dirty="0" err="1" smtClean="0"/>
              <a:t>안드로이드</a:t>
            </a:r>
            <a:r>
              <a:rPr lang="ko-KR" altLang="en-US" sz="1600" dirty="0" smtClean="0"/>
              <a:t> 프로젝트 생성</a:t>
            </a:r>
            <a:endParaRPr lang="ko-KR" altLang="en-US" sz="1600" dirty="0"/>
          </a:p>
          <a:p>
            <a:pPr lvl="1"/>
            <a:r>
              <a:rPr lang="en-US" altLang="ko-KR" sz="1400" dirty="0"/>
              <a:t>(1) </a:t>
            </a:r>
            <a:r>
              <a:rPr lang="ko-KR" altLang="en-US" sz="1400" dirty="0"/>
              <a:t>프로젝트 이름 </a:t>
            </a:r>
            <a:r>
              <a:rPr lang="en-US" altLang="ko-KR" sz="1400" dirty="0"/>
              <a:t>: Project5_2</a:t>
            </a:r>
          </a:p>
          <a:p>
            <a:pPr lvl="1"/>
            <a:r>
              <a:rPr lang="en-US" altLang="ko-KR" sz="1400" dirty="0"/>
              <a:t>(2) </a:t>
            </a:r>
            <a:r>
              <a:rPr lang="ko-KR" altLang="en-US" sz="1400" dirty="0"/>
              <a:t>패키지 이름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com.cookandroid.project5_2</a:t>
            </a:r>
          </a:p>
          <a:p>
            <a:pPr lvl="1"/>
            <a:endParaRPr lang="en-US" altLang="ko-KR" sz="1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테이블레이아웃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877871" y="2478410"/>
            <a:ext cx="2517442" cy="3518175"/>
            <a:chOff x="5904017" y="2408737"/>
            <a:chExt cx="2517442" cy="351817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57348"/>
            <a:stretch/>
          </p:blipFill>
          <p:spPr>
            <a:xfrm>
              <a:off x="5909539" y="2408737"/>
              <a:ext cx="1971719" cy="327418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2065" t="93618"/>
            <a:stretch/>
          </p:blipFill>
          <p:spPr>
            <a:xfrm>
              <a:off x="5904017" y="5744752"/>
              <a:ext cx="2517442" cy="182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58243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5-2 </a:t>
            </a:r>
            <a:r>
              <a:rPr lang="ko-KR" altLang="en-US" dirty="0" smtClean="0"/>
              <a:t>테이블레이아웃 계산기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</a:t>
            </a:r>
            <a:r>
              <a:rPr lang="ko-KR" altLang="en-US" sz="1600" dirty="0"/>
              <a:t>디자인 및 편집</a:t>
            </a:r>
            <a:endParaRPr lang="en-US" altLang="ko-KR" dirty="0"/>
          </a:p>
          <a:p>
            <a:pPr lvl="1"/>
            <a:r>
              <a:rPr lang="en-US" altLang="ko-KR" dirty="0" smtClean="0"/>
              <a:t>(1) </a:t>
            </a:r>
            <a:r>
              <a:rPr lang="ko-KR" altLang="en-US" dirty="0" smtClean="0"/>
              <a:t>다음 </a:t>
            </a:r>
            <a:r>
              <a:rPr lang="ko-KR" altLang="en-US" dirty="0"/>
              <a:t>규칙에 따라 화면 구성하기</a:t>
            </a:r>
          </a:p>
          <a:p>
            <a:pPr lvl="2"/>
            <a:r>
              <a:rPr lang="en-US" altLang="ko-KR" dirty="0" err="1"/>
              <a:t>TableLayout</a:t>
            </a:r>
            <a:r>
              <a:rPr lang="en-US" altLang="ko-KR" dirty="0"/>
              <a:t> 1</a:t>
            </a:r>
            <a:r>
              <a:rPr lang="ko-KR" altLang="en-US" dirty="0"/>
              <a:t>개와 </a:t>
            </a:r>
            <a:r>
              <a:rPr lang="en-US" altLang="ko-KR" dirty="0" err="1"/>
              <a:t>TableRow</a:t>
            </a:r>
            <a:r>
              <a:rPr lang="en-US" altLang="ko-KR" dirty="0"/>
              <a:t> 9</a:t>
            </a:r>
            <a:r>
              <a:rPr lang="ko-KR" altLang="en-US" dirty="0"/>
              <a:t>개로 구성</a:t>
            </a:r>
          </a:p>
          <a:p>
            <a:pPr lvl="2"/>
            <a:r>
              <a:rPr lang="ko-KR" altLang="en-US" dirty="0" err="1"/>
              <a:t>에디트텍스트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숫자 버튼 </a:t>
            </a:r>
            <a:r>
              <a:rPr lang="en-US" altLang="ko-KR" dirty="0"/>
              <a:t>10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연산 버튼 </a:t>
            </a:r>
            <a:r>
              <a:rPr lang="en-US" altLang="ko-KR" dirty="0"/>
              <a:t>4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텍스트뷰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 smtClean="0"/>
              <a:t>개 </a:t>
            </a:r>
            <a:r>
              <a:rPr lang="ko-KR" altLang="en-US" dirty="0"/>
              <a:t>생성</a:t>
            </a:r>
          </a:p>
          <a:p>
            <a:pPr lvl="2"/>
            <a:r>
              <a:rPr lang="ko-KR" altLang="en-US" dirty="0"/>
              <a:t>연산 버튼 </a:t>
            </a:r>
            <a:r>
              <a:rPr lang="ko-KR" altLang="en-US" dirty="0" err="1"/>
              <a:t>위젯에는</a:t>
            </a:r>
            <a:r>
              <a:rPr lang="ko-KR" altLang="en-US" dirty="0"/>
              <a:t> </a:t>
            </a:r>
            <a:r>
              <a:rPr lang="en-US" altLang="ko-KR" dirty="0" err="1"/>
              <a:t>layout_margin</a:t>
            </a:r>
            <a:r>
              <a:rPr lang="ko-KR" altLang="en-US" dirty="0"/>
              <a:t>을 적절히 지정</a:t>
            </a:r>
          </a:p>
          <a:p>
            <a:pPr lvl="2"/>
            <a:r>
              <a:rPr lang="ko-KR" altLang="en-US" dirty="0"/>
              <a:t>결과를 보여줄 </a:t>
            </a:r>
            <a:r>
              <a:rPr lang="en-US" altLang="ko-KR" dirty="0" err="1"/>
              <a:t>TextView</a:t>
            </a:r>
            <a:r>
              <a:rPr lang="ko-KR" altLang="en-US" dirty="0"/>
              <a:t>는 색상을 빨간색</a:t>
            </a:r>
            <a:r>
              <a:rPr lang="en-US" altLang="ko-KR" dirty="0"/>
              <a:t>, </a:t>
            </a:r>
            <a:r>
              <a:rPr lang="ko-KR" altLang="en-US" dirty="0"/>
              <a:t>글자 크기는 </a:t>
            </a:r>
            <a:r>
              <a:rPr lang="en-US" altLang="ko-KR" dirty="0"/>
              <a:t>20dp</a:t>
            </a:r>
          </a:p>
          <a:p>
            <a:pPr lvl="2"/>
            <a:r>
              <a:rPr lang="ko-KR" altLang="en-US" dirty="0"/>
              <a:t>각 </a:t>
            </a:r>
            <a:r>
              <a:rPr lang="ko-KR" altLang="en-US" dirty="0" err="1"/>
              <a:t>위젯의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는 위에서부터 </a:t>
            </a:r>
            <a:r>
              <a:rPr lang="en-US" altLang="ko-KR" dirty="0"/>
              <a:t>Edit1, Edit2, BtnNum0~9, </a:t>
            </a:r>
            <a:r>
              <a:rPr lang="en-US" altLang="ko-KR" dirty="0" err="1"/>
              <a:t>BtnAdd</a:t>
            </a:r>
            <a:r>
              <a:rPr lang="en-US" altLang="ko-KR" dirty="0"/>
              <a:t>, </a:t>
            </a:r>
            <a:r>
              <a:rPr lang="en-US" altLang="ko-KR" dirty="0" err="1"/>
              <a:t>BtnSub</a:t>
            </a:r>
            <a:r>
              <a:rPr lang="en-US" altLang="ko-KR" dirty="0"/>
              <a:t>, </a:t>
            </a:r>
            <a:r>
              <a:rPr lang="en-US" altLang="ko-KR" dirty="0" err="1"/>
              <a:t>BtnMul</a:t>
            </a:r>
            <a:r>
              <a:rPr lang="en-US" altLang="ko-KR" dirty="0"/>
              <a:t>, </a:t>
            </a:r>
            <a:r>
              <a:rPr lang="en-US" altLang="ko-KR" dirty="0" err="1"/>
              <a:t>BtnDiv</a:t>
            </a:r>
            <a:r>
              <a:rPr lang="en-US" altLang="ko-KR" dirty="0"/>
              <a:t>, </a:t>
            </a:r>
            <a:r>
              <a:rPr lang="en-US" altLang="ko-KR" dirty="0" err="1"/>
              <a:t>TextResult</a:t>
            </a:r>
            <a:endParaRPr lang="ko-KR" altLang="en-US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테이블레이아웃</a:t>
            </a:r>
          </a:p>
        </p:txBody>
      </p:sp>
    </p:spTree>
    <p:extLst>
      <p:ext uri="{BB962C8B-B14F-4D97-AF65-F5344CB8AC3E}">
        <p14:creationId xmlns:p14="http://schemas.microsoft.com/office/powerpoint/2010/main" xmlns="" val="126236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레이아</a:t>
            </a:r>
            <a:r>
              <a:rPr lang="ko-KR" altLang="en-US" dirty="0"/>
              <a:t>웃</a:t>
            </a:r>
            <a:r>
              <a:rPr lang="ko-KR" altLang="en-US" dirty="0" smtClean="0"/>
              <a:t>의 개요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8181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 </a:t>
            </a:r>
            <a:r>
              <a:rPr lang="ko-KR" altLang="en-US" sz="2400" dirty="0" smtClean="0"/>
              <a:t>테이블레이아웃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5785" y="1231940"/>
            <a:ext cx="5094482" cy="4223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3602221" y="1653766"/>
            <a:ext cx="3483638" cy="3339935"/>
            <a:chOff x="3673243" y="3439646"/>
            <a:chExt cx="3483638" cy="3339935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38113"/>
            <a:stretch/>
          </p:blipFill>
          <p:spPr bwMode="auto">
            <a:xfrm>
              <a:off x="3673243" y="3439646"/>
              <a:ext cx="3171440" cy="33384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93388"/>
            <a:stretch/>
          </p:blipFill>
          <p:spPr bwMode="auto">
            <a:xfrm>
              <a:off x="6818050" y="3441126"/>
              <a:ext cx="338831" cy="33384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5052" y="3842691"/>
            <a:ext cx="1772949" cy="258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68083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5-2 </a:t>
            </a:r>
            <a:r>
              <a:rPr lang="ko-KR" altLang="en-US" dirty="0" smtClean="0"/>
              <a:t>테이블레이아웃 계산기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sz="1400" dirty="0"/>
              <a:t>(1) </a:t>
            </a:r>
            <a:r>
              <a:rPr lang="ko-KR" altLang="en-US" sz="1400" dirty="0"/>
              <a:t>전역변수 선언</a:t>
            </a:r>
          </a:p>
          <a:p>
            <a:pPr lvl="2"/>
            <a:r>
              <a:rPr lang="ko-KR" altLang="en-US" sz="1200" dirty="0"/>
              <a:t>숫자 버튼을 제외한 </a:t>
            </a:r>
            <a:r>
              <a:rPr lang="en-US" altLang="ko-KR" sz="1200" dirty="0"/>
              <a:t>activity_main.xml</a:t>
            </a:r>
            <a:r>
              <a:rPr lang="ko-KR" altLang="en-US" sz="1200" dirty="0"/>
              <a:t>의 </a:t>
            </a:r>
            <a:r>
              <a:rPr lang="en-US" altLang="ko-KR" sz="1200" dirty="0"/>
              <a:t>7</a:t>
            </a:r>
            <a:r>
              <a:rPr lang="ko-KR" altLang="en-US" sz="1200" dirty="0"/>
              <a:t>개 </a:t>
            </a:r>
            <a:r>
              <a:rPr lang="ko-KR" altLang="en-US" sz="1200" dirty="0" err="1"/>
              <a:t>위젯에</a:t>
            </a:r>
            <a:r>
              <a:rPr lang="ko-KR" altLang="en-US" sz="1200" dirty="0"/>
              <a:t> 대응할 </a:t>
            </a:r>
            <a:r>
              <a:rPr lang="ko-KR" altLang="en-US" sz="1200" dirty="0" err="1"/>
              <a:t>위젯</a:t>
            </a:r>
            <a:r>
              <a:rPr lang="ko-KR" altLang="en-US" sz="1200" dirty="0"/>
              <a:t> 변수 </a:t>
            </a:r>
            <a:r>
              <a:rPr lang="en-US" altLang="ko-KR" sz="1200" dirty="0"/>
              <a:t>7</a:t>
            </a:r>
            <a:r>
              <a:rPr lang="ko-KR" altLang="en-US" sz="1200" dirty="0"/>
              <a:t>개</a:t>
            </a:r>
          </a:p>
          <a:p>
            <a:pPr lvl="2"/>
            <a:r>
              <a:rPr lang="ko-KR" altLang="en-US" sz="1200" dirty="0"/>
              <a:t>입력될 </a:t>
            </a:r>
            <a:r>
              <a:rPr lang="en-US" altLang="ko-KR" sz="1200" dirty="0"/>
              <a:t>2</a:t>
            </a:r>
            <a:r>
              <a:rPr lang="ko-KR" altLang="en-US" sz="1200" dirty="0"/>
              <a:t>개 문자열을 저장할 문자열 변수 </a:t>
            </a:r>
            <a:r>
              <a:rPr lang="en-US" altLang="ko-KR" sz="1200" dirty="0"/>
              <a:t>2</a:t>
            </a:r>
            <a:r>
              <a:rPr lang="ko-KR" altLang="en-US" sz="1200" dirty="0"/>
              <a:t>개</a:t>
            </a:r>
          </a:p>
          <a:p>
            <a:pPr lvl="2"/>
            <a:r>
              <a:rPr lang="ko-KR" altLang="en-US" sz="1200" dirty="0"/>
              <a:t>계산 결과를 저장할 정수 변수 </a:t>
            </a:r>
            <a:r>
              <a:rPr lang="en-US" altLang="ko-KR" sz="1200" dirty="0"/>
              <a:t>1</a:t>
            </a:r>
            <a:r>
              <a:rPr lang="ko-KR" altLang="en-US" sz="1200" dirty="0"/>
              <a:t>개</a:t>
            </a:r>
          </a:p>
          <a:p>
            <a:pPr lvl="2"/>
            <a:r>
              <a:rPr lang="en-US" altLang="ko-KR" sz="1200" dirty="0"/>
              <a:t>10</a:t>
            </a:r>
            <a:r>
              <a:rPr lang="ko-KR" altLang="en-US" sz="1200" dirty="0"/>
              <a:t>개 숫자 버튼을 저장할 버튼 배열</a:t>
            </a:r>
          </a:p>
          <a:p>
            <a:pPr lvl="2"/>
            <a:r>
              <a:rPr lang="en-US" altLang="ko-KR" sz="1200" dirty="0"/>
              <a:t>10</a:t>
            </a:r>
            <a:r>
              <a:rPr lang="ko-KR" altLang="en-US" sz="1200" dirty="0"/>
              <a:t>개 버튼의 </a:t>
            </a:r>
            <a:r>
              <a:rPr lang="en-US" altLang="ko-KR" sz="1200" dirty="0"/>
              <a:t>id</a:t>
            </a:r>
            <a:r>
              <a:rPr lang="ko-KR" altLang="en-US" sz="1200" dirty="0"/>
              <a:t>를 저장할 정수형 배열</a:t>
            </a:r>
          </a:p>
          <a:p>
            <a:pPr lvl="2"/>
            <a:r>
              <a:rPr lang="ko-KR" altLang="en-US" sz="1200" dirty="0" err="1"/>
              <a:t>증가값으로</a:t>
            </a:r>
            <a:r>
              <a:rPr lang="ko-KR" altLang="en-US" sz="1200" dirty="0"/>
              <a:t> 사용할 정수 변수</a:t>
            </a:r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테이블레이아웃</a:t>
            </a:r>
          </a:p>
        </p:txBody>
      </p:sp>
    </p:spTree>
    <p:extLst>
      <p:ext uri="{BB962C8B-B14F-4D97-AF65-F5344CB8AC3E}">
        <p14:creationId xmlns:p14="http://schemas.microsoft.com/office/powerpoint/2010/main" xmlns="" val="128630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테이블레이아웃</a:t>
            </a:r>
          </a:p>
        </p:txBody>
      </p:sp>
      <p:pic>
        <p:nvPicPr>
          <p:cNvPr id="5" name="Picture 1" descr="스크린샷 2019-02-04 오후 2.47.3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80730" y="1443650"/>
            <a:ext cx="5582541" cy="395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9804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5-2 </a:t>
            </a:r>
            <a:r>
              <a:rPr lang="ko-KR" altLang="en-US" dirty="0" smtClean="0"/>
              <a:t>테이블레이아웃 계산기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sz="1400" dirty="0"/>
              <a:t>(2) </a:t>
            </a:r>
            <a:r>
              <a:rPr lang="en-US" altLang="ko-KR" sz="1400" dirty="0" err="1"/>
              <a:t>onCreate</a:t>
            </a:r>
            <a:r>
              <a:rPr lang="en-US" altLang="ko-KR" sz="1400" dirty="0"/>
              <a:t>( ) </a:t>
            </a:r>
            <a:r>
              <a:rPr lang="ko-KR" altLang="en-US" sz="1400" dirty="0"/>
              <a:t>내부</a:t>
            </a:r>
            <a:r>
              <a:rPr lang="en-US" altLang="ko-KR" sz="1400" dirty="0"/>
              <a:t> </a:t>
            </a:r>
            <a:r>
              <a:rPr lang="ko-KR" altLang="en-US" sz="1400" dirty="0"/>
              <a:t>코딩 </a:t>
            </a:r>
            <a:endParaRPr lang="en-US" altLang="ko-KR" sz="1400" dirty="0"/>
          </a:p>
          <a:p>
            <a:pPr lvl="2"/>
            <a:r>
              <a:rPr lang="ko-KR" altLang="en-US" sz="1200" dirty="0"/>
              <a:t>숫자 버튼이 없다고 가정하고 연산 버튼을 터치했을 때의 내용을 코딩</a:t>
            </a:r>
          </a:p>
          <a:p>
            <a:pPr lvl="2"/>
            <a:endParaRPr lang="ko-KR" altLang="en-US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테이블레이아웃</a:t>
            </a:r>
          </a:p>
        </p:txBody>
      </p:sp>
    </p:spTree>
    <p:extLst>
      <p:ext uri="{BB962C8B-B14F-4D97-AF65-F5344CB8AC3E}">
        <p14:creationId xmlns:p14="http://schemas.microsoft.com/office/powerpoint/2010/main" xmlns="" val="122704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테이블레이아웃</a:t>
            </a:r>
          </a:p>
        </p:txBody>
      </p:sp>
      <p:pic>
        <p:nvPicPr>
          <p:cNvPr id="5" name="Picture 1" descr="스크린샷 2019-02-04 오후 2.48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66699" y="1261751"/>
            <a:ext cx="5410603" cy="511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198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5-2 </a:t>
            </a:r>
            <a:r>
              <a:rPr lang="ko-KR" altLang="en-US" dirty="0" smtClean="0"/>
              <a:t>테이블레이아웃 계산기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sz="1400" dirty="0"/>
              <a:t>(3) </a:t>
            </a:r>
            <a:r>
              <a:rPr lang="ko-KR" altLang="en-US" sz="1400" dirty="0"/>
              <a:t>숫자 버튼 </a:t>
            </a:r>
            <a:r>
              <a:rPr lang="en-US" altLang="ko-KR" sz="1400" dirty="0"/>
              <a:t>10</a:t>
            </a:r>
            <a:r>
              <a:rPr lang="ko-KR" altLang="en-US" sz="1400" dirty="0"/>
              <a:t>개를 배열 변수에 대입한 후에 각 버튼의 클릭 이벤트 </a:t>
            </a:r>
            <a:r>
              <a:rPr lang="ko-KR" altLang="en-US" sz="1400" dirty="0" err="1"/>
              <a:t>리스너를</a:t>
            </a:r>
            <a:r>
              <a:rPr lang="ko-KR" altLang="en-US" sz="1400" dirty="0"/>
              <a:t> 만들기</a:t>
            </a:r>
            <a:endParaRPr lang="en-US" altLang="ko-KR" sz="1400" dirty="0"/>
          </a:p>
          <a:p>
            <a:pPr lvl="2"/>
            <a:r>
              <a:rPr lang="en-US" altLang="ko-KR" sz="1200" dirty="0"/>
              <a:t>10</a:t>
            </a:r>
            <a:r>
              <a:rPr lang="ko-KR" altLang="en-US" sz="1200" dirty="0"/>
              <a:t>개의 버튼을 만들기 위해 배열 사용 </a:t>
            </a:r>
            <a:r>
              <a:rPr lang="en-US" altLang="ko-KR" sz="1200" dirty="0">
                <a:sym typeface="Wingdings" pitchFamily="2" charset="2"/>
              </a:rPr>
              <a:t> for</a:t>
            </a:r>
            <a:r>
              <a:rPr lang="ko-KR" altLang="en-US" sz="1200" dirty="0">
                <a:sym typeface="Wingdings" pitchFamily="2" charset="2"/>
              </a:rPr>
              <a:t>문 사용</a:t>
            </a:r>
            <a:endParaRPr lang="en-US" altLang="ko-KR" sz="1200" dirty="0">
              <a:sym typeface="Wingdings" pitchFamily="2" charset="2"/>
            </a:endParaRPr>
          </a:p>
          <a:p>
            <a:pPr lvl="2"/>
            <a:r>
              <a:rPr lang="en-US" altLang="ko-KR" sz="1200" dirty="0" err="1">
                <a:sym typeface="Wingdings" pitchFamily="2" charset="2"/>
              </a:rPr>
              <a:t>onCreate</a:t>
            </a:r>
            <a:r>
              <a:rPr lang="en-US" altLang="ko-KR" sz="1200" dirty="0">
                <a:sym typeface="Wingdings" pitchFamily="2" charset="2"/>
              </a:rPr>
              <a:t>( ) </a:t>
            </a:r>
            <a:r>
              <a:rPr lang="ko-KR" altLang="en-US" sz="1200" dirty="0">
                <a:sym typeface="Wingdings" pitchFamily="2" charset="2"/>
              </a:rPr>
              <a:t>안에 작성</a:t>
            </a:r>
            <a:endParaRPr lang="ko-KR" altLang="en-US" sz="1200" dirty="0"/>
          </a:p>
          <a:p>
            <a:pPr lvl="2"/>
            <a:endParaRPr lang="ko-KR" altLang="en-US" sz="12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테이블레이아웃</a:t>
            </a:r>
          </a:p>
        </p:txBody>
      </p:sp>
    </p:spTree>
    <p:extLst>
      <p:ext uri="{BB962C8B-B14F-4D97-AF65-F5344CB8AC3E}">
        <p14:creationId xmlns:p14="http://schemas.microsoft.com/office/powerpoint/2010/main" xmlns="" val="348948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테이블레이아웃</a:t>
            </a:r>
          </a:p>
        </p:txBody>
      </p:sp>
      <p:pic>
        <p:nvPicPr>
          <p:cNvPr id="4" name="Picture 1" descr="스크린샷 2019-02-04 오후 2.49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57977" y="1218136"/>
            <a:ext cx="5028046" cy="52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7574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5-2 </a:t>
            </a:r>
            <a:r>
              <a:rPr lang="ko-KR" altLang="en-US" dirty="0" smtClean="0"/>
              <a:t>테이블레이아웃 계산기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4 </a:t>
            </a:r>
            <a:r>
              <a:rPr lang="ko-KR" altLang="en-US" sz="1600" dirty="0" smtClean="0"/>
              <a:t>프로젝트 실행 및 결과 확인</a:t>
            </a:r>
            <a:endParaRPr lang="ko-KR" altLang="en-US" sz="1600" dirty="0"/>
          </a:p>
          <a:p>
            <a:pPr lvl="1"/>
            <a:r>
              <a:rPr lang="en-US" altLang="ko-KR" sz="1400" dirty="0" smtClean="0"/>
              <a:t>(1) </a:t>
            </a:r>
            <a:r>
              <a:rPr lang="ko-KR" altLang="en-US" sz="1400" dirty="0" err="1" smtClean="0"/>
              <a:t>에디트텍스트에</a:t>
            </a:r>
            <a:r>
              <a:rPr lang="ko-KR" altLang="en-US" sz="1400" dirty="0" smtClean="0"/>
              <a:t> 포커스가 없는 상태에서 숫자 버튼을 클릭하면 메시지가 나타남</a:t>
            </a:r>
            <a:endParaRPr lang="ko-KR" altLang="en-US" sz="1200" dirty="0"/>
          </a:p>
          <a:p>
            <a:pPr lvl="2"/>
            <a:endParaRPr lang="ko-KR" altLang="en-US" sz="12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테이블레이아웃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07197" y="2710168"/>
            <a:ext cx="5461079" cy="345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981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err="1" smtClean="0"/>
              <a:t>그리드레이아웃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그리드레이아웃</a:t>
            </a:r>
            <a:r>
              <a:rPr lang="en-US" altLang="ko-KR" dirty="0"/>
              <a:t>(</a:t>
            </a:r>
            <a:r>
              <a:rPr lang="en-US" altLang="ko-KR" dirty="0" err="1"/>
              <a:t>GridLayout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테이블레이아웃처럼 </a:t>
            </a:r>
            <a:r>
              <a:rPr lang="ko-KR" altLang="en-US" dirty="0" err="1"/>
              <a:t>위젯을</a:t>
            </a:r>
            <a:r>
              <a:rPr lang="ko-KR" altLang="en-US" dirty="0"/>
              <a:t> 표 형태로 배치할 때 사용하지만 좀 더 </a:t>
            </a:r>
            <a:r>
              <a:rPr lang="ko-KR" altLang="en-US" dirty="0" smtClean="0"/>
              <a:t>직관적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ex) 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3</a:t>
            </a:r>
            <a:r>
              <a:rPr lang="ko-KR" altLang="en-US" dirty="0" smtClean="0"/>
              <a:t>열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인덱스가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시작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en-US" altLang="ko-KR" dirty="0" err="1" smtClean="0"/>
              <a:t>layout_row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: 1 / </a:t>
            </a:r>
            <a:r>
              <a:rPr lang="en-US" altLang="ko-KR" dirty="0" err="1" smtClean="0"/>
              <a:t>layout_column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: 2</a:t>
            </a:r>
            <a:endParaRPr lang="ko-KR" altLang="en-US" dirty="0"/>
          </a:p>
          <a:p>
            <a:pPr lvl="1"/>
            <a:r>
              <a:rPr lang="en-US" altLang="ko-KR" dirty="0"/>
              <a:t>Android 4.0(</a:t>
            </a:r>
            <a:r>
              <a:rPr lang="ko-KR" altLang="en-US" dirty="0"/>
              <a:t>아이스크림 샌드위치</a:t>
            </a:r>
            <a:r>
              <a:rPr lang="en-US" altLang="ko-KR" dirty="0"/>
              <a:t>, API 14)</a:t>
            </a:r>
            <a:r>
              <a:rPr lang="ko-KR" altLang="en-US" dirty="0"/>
              <a:t>부터 지원</a:t>
            </a:r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634431" y="3021357"/>
            <a:ext cx="3875138" cy="3299932"/>
            <a:chOff x="2602015" y="2821050"/>
            <a:chExt cx="3875138" cy="329993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-96" b="7706"/>
            <a:stretch/>
          </p:blipFill>
          <p:spPr>
            <a:xfrm>
              <a:off x="2666848" y="2821050"/>
              <a:ext cx="3810305" cy="329993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95597" r="53050"/>
            <a:stretch/>
          </p:blipFill>
          <p:spPr>
            <a:xfrm>
              <a:off x="2602015" y="5951423"/>
              <a:ext cx="1787225" cy="157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4159517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err="1" smtClean="0"/>
              <a:t>그리드레이아웃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그리드레이아웃</a:t>
            </a:r>
            <a:r>
              <a:rPr lang="en-US" altLang="ko-KR" dirty="0"/>
              <a:t>(</a:t>
            </a:r>
            <a:r>
              <a:rPr lang="en-US" altLang="ko-KR" dirty="0" err="1"/>
              <a:t>GridLayout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속성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GridLayout</a:t>
            </a:r>
            <a:r>
              <a:rPr lang="en-US" altLang="ko-KR" dirty="0"/>
              <a:t>&gt; </a:t>
            </a:r>
            <a:r>
              <a:rPr lang="ko-KR" altLang="en-US" dirty="0"/>
              <a:t>자체에 자주 사용되는 속성</a:t>
            </a:r>
          </a:p>
          <a:p>
            <a:pPr lvl="2"/>
            <a:r>
              <a:rPr lang="en-US" altLang="ko-KR" b="1" dirty="0" err="1"/>
              <a:t>rowCount</a:t>
            </a:r>
            <a:r>
              <a:rPr lang="en-US" altLang="ko-KR" dirty="0"/>
              <a:t> : </a:t>
            </a:r>
            <a:r>
              <a:rPr lang="ko-KR" altLang="en-US" dirty="0"/>
              <a:t>행 개수</a:t>
            </a:r>
          </a:p>
          <a:p>
            <a:pPr lvl="2"/>
            <a:r>
              <a:rPr lang="en-US" altLang="ko-KR" b="1" dirty="0" err="1"/>
              <a:t>columnCount</a:t>
            </a:r>
            <a:r>
              <a:rPr lang="en-US" altLang="ko-KR" dirty="0"/>
              <a:t> : </a:t>
            </a:r>
            <a:r>
              <a:rPr lang="ko-KR" altLang="en-US" dirty="0"/>
              <a:t>열의 수</a:t>
            </a:r>
          </a:p>
          <a:p>
            <a:pPr lvl="2"/>
            <a:r>
              <a:rPr lang="en-US" altLang="ko-KR" b="1" dirty="0" smtClean="0"/>
              <a:t>orientation</a:t>
            </a:r>
            <a:r>
              <a:rPr lang="en-US" altLang="ko-KR" dirty="0" smtClean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그리드를</a:t>
            </a:r>
            <a:r>
              <a:rPr lang="ko-KR" altLang="en-US" dirty="0"/>
              <a:t> 수평 방향을 우선할지</a:t>
            </a:r>
            <a:r>
              <a:rPr lang="en-US" altLang="ko-KR" dirty="0"/>
              <a:t>, </a:t>
            </a:r>
            <a:r>
              <a:rPr lang="ko-KR" altLang="en-US" dirty="0"/>
              <a:t>수직 방향을 우선할지를 결정</a:t>
            </a:r>
          </a:p>
          <a:p>
            <a:pPr lvl="2"/>
            <a:endParaRPr lang="ko-KR" altLang="en-US" dirty="0"/>
          </a:p>
          <a:p>
            <a:pPr lvl="1"/>
            <a:r>
              <a:rPr lang="ko-KR" altLang="en-US" dirty="0" err="1"/>
              <a:t>그리드레이아웃</a:t>
            </a:r>
            <a:r>
              <a:rPr lang="ko-KR" altLang="en-US" dirty="0"/>
              <a:t> 안에 포함될 </a:t>
            </a:r>
            <a:r>
              <a:rPr lang="ko-KR" altLang="en-US" dirty="0" err="1"/>
              <a:t>위젯에서</a:t>
            </a:r>
            <a:r>
              <a:rPr lang="ko-KR" altLang="en-US" dirty="0"/>
              <a:t> 자주 사용되는 속성</a:t>
            </a:r>
          </a:p>
          <a:p>
            <a:pPr lvl="2"/>
            <a:r>
              <a:rPr lang="en-US" altLang="ko-KR" b="1" dirty="0" err="1" smtClean="0"/>
              <a:t>layout_row</a:t>
            </a:r>
            <a:r>
              <a:rPr lang="en-US" altLang="ko-KR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자신이 위치할 행 번호</a:t>
            </a:r>
            <a:r>
              <a:rPr lang="en-US" altLang="ko-KR" dirty="0"/>
              <a:t>(0</a:t>
            </a:r>
            <a:r>
              <a:rPr lang="ko-KR" altLang="en-US" dirty="0"/>
              <a:t>번부터 시작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b="1" dirty="0" err="1" smtClean="0"/>
              <a:t>layout_column</a:t>
            </a:r>
            <a:r>
              <a:rPr lang="en-US" altLang="ko-KR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자신이 위치할 열 번호</a:t>
            </a:r>
            <a:r>
              <a:rPr lang="en-US" altLang="ko-KR" dirty="0"/>
              <a:t>(0</a:t>
            </a:r>
            <a:r>
              <a:rPr lang="ko-KR" altLang="en-US" dirty="0"/>
              <a:t>번부터 시작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b="1" dirty="0" err="1"/>
              <a:t>l</a:t>
            </a:r>
            <a:r>
              <a:rPr lang="en-US" altLang="ko-KR" b="1" dirty="0" err="1" smtClean="0"/>
              <a:t>ayout_rowSpan</a:t>
            </a:r>
            <a:r>
              <a:rPr lang="en-US" altLang="ko-KR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행을 지정된 수만큼 확장</a:t>
            </a:r>
          </a:p>
          <a:p>
            <a:pPr lvl="2"/>
            <a:r>
              <a:rPr lang="en-US" altLang="ko-KR" b="1" dirty="0" err="1"/>
              <a:t>layout_columnSpan</a:t>
            </a:r>
            <a:r>
              <a:rPr lang="en-US" altLang="ko-KR" dirty="0"/>
              <a:t> : </a:t>
            </a:r>
            <a:r>
              <a:rPr lang="ko-KR" altLang="en-US" dirty="0"/>
              <a:t>열을 지정된 수만큼 확장</a:t>
            </a:r>
          </a:p>
          <a:p>
            <a:pPr lvl="2"/>
            <a:r>
              <a:rPr lang="en-US" altLang="ko-KR" b="1" dirty="0" err="1"/>
              <a:t>layout_gravity</a:t>
            </a:r>
            <a:r>
              <a:rPr lang="en-US" altLang="ko-KR" dirty="0"/>
              <a:t> : </a:t>
            </a:r>
            <a:r>
              <a:rPr lang="ko-KR" altLang="en-US" dirty="0"/>
              <a:t>주로 </a:t>
            </a:r>
            <a:r>
              <a:rPr lang="en-US" altLang="ko-KR" dirty="0"/>
              <a:t>fill, </a:t>
            </a:r>
            <a:r>
              <a:rPr lang="en-US" altLang="ko-KR" dirty="0" err="1"/>
              <a:t>fill_vertical</a:t>
            </a:r>
            <a:r>
              <a:rPr lang="en-US" altLang="ko-KR" dirty="0"/>
              <a:t>, </a:t>
            </a:r>
            <a:r>
              <a:rPr lang="en-US" altLang="ko-KR" dirty="0" err="1"/>
              <a:t>fill_horizontal</a:t>
            </a:r>
            <a:r>
              <a:rPr lang="en-US" altLang="ko-KR" dirty="0"/>
              <a:t> </a:t>
            </a:r>
            <a:r>
              <a:rPr lang="ko-KR" altLang="en-US" dirty="0"/>
              <a:t>등으로 </a:t>
            </a:r>
            <a:r>
              <a:rPr lang="ko-KR" altLang="en-US" dirty="0" smtClean="0"/>
              <a:t>지정 행 </a:t>
            </a:r>
            <a:r>
              <a:rPr lang="ko-KR" altLang="en-US" dirty="0"/>
              <a:t>또는 열 </a:t>
            </a:r>
            <a:r>
              <a:rPr lang="ko-KR" altLang="en-US" dirty="0" err="1"/>
              <a:t>확장시</a:t>
            </a:r>
            <a:r>
              <a:rPr lang="en-US" altLang="ko-KR" dirty="0"/>
              <a:t>, </a:t>
            </a:r>
            <a:r>
              <a:rPr lang="ko-KR" altLang="en-US" dirty="0" err="1"/>
              <a:t>위젯을</a:t>
            </a:r>
            <a:r>
              <a:rPr lang="ko-KR" altLang="en-US" dirty="0"/>
              <a:t> 확장된 셀에 꽉 채우는 효과를 냄</a:t>
            </a:r>
          </a:p>
        </p:txBody>
      </p:sp>
    </p:spTree>
    <p:extLst>
      <p:ext uri="{BB962C8B-B14F-4D97-AF65-F5344CB8AC3E}">
        <p14:creationId xmlns:p14="http://schemas.microsoft.com/office/powerpoint/2010/main" xmlns="" val="1401088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레이아웃 </a:t>
            </a:r>
            <a:r>
              <a:rPr lang="ko-KR" altLang="en-US" sz="2400" dirty="0"/>
              <a:t>기본 </a:t>
            </a:r>
            <a:r>
              <a:rPr lang="ko-KR" altLang="en-US" sz="2400" dirty="0" smtClean="0"/>
              <a:t>개념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레이아웃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lvl="1"/>
            <a:r>
              <a:rPr lang="en-US" altLang="ko-KR" dirty="0" err="1"/>
              <a:t>ViewGroup</a:t>
            </a:r>
            <a:r>
              <a:rPr lang="en-US" altLang="ko-KR" dirty="0"/>
              <a:t> </a:t>
            </a:r>
            <a:r>
              <a:rPr lang="ko-KR" altLang="en-US" dirty="0"/>
              <a:t>클래스로부터 상속받으며 내부에 무엇을 담는 용도로 사용</a:t>
            </a:r>
          </a:p>
          <a:p>
            <a:pPr lvl="1"/>
            <a:r>
              <a:rPr lang="ko-KR" altLang="en-US" dirty="0"/>
              <a:t>레이아웃 중에서 가장 많이 사용되는 것은 </a:t>
            </a:r>
            <a:r>
              <a:rPr lang="ko-KR" altLang="en-US" dirty="0" err="1"/>
              <a:t>리니어레이아웃</a:t>
            </a:r>
            <a:r>
              <a:rPr lang="en-US" altLang="ko-KR" dirty="0"/>
              <a:t>(</a:t>
            </a:r>
            <a:r>
              <a:rPr lang="en-US" altLang="ko-KR" dirty="0" err="1"/>
              <a:t>LinearLayout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9423" y="1806405"/>
            <a:ext cx="6985155" cy="2443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7485322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err="1" smtClean="0"/>
              <a:t>그리드레이아웃</a:t>
            </a:r>
            <a:endParaRPr lang="ko-KR" altLang="en-US" dirty="0"/>
          </a:p>
        </p:txBody>
      </p:sp>
      <p:pic>
        <p:nvPicPr>
          <p:cNvPr id="5" name="Picture 2" descr="스크린샷 2019-02-04 오후 2.52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03704" y="1189759"/>
            <a:ext cx="5536592" cy="525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273575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err="1" smtClean="0"/>
              <a:t>그리드레이아웃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23187" y="1550637"/>
            <a:ext cx="6297627" cy="3502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7388524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sz="2400" dirty="0" smtClean="0"/>
              <a:t>프레임레이아웃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프레임레이아웃</a:t>
            </a:r>
            <a:r>
              <a:rPr lang="en-US" altLang="ko-KR" dirty="0"/>
              <a:t>(</a:t>
            </a:r>
            <a:r>
              <a:rPr lang="en-US" altLang="ko-KR" dirty="0" err="1"/>
              <a:t>FrameLayout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단순히 레이아웃 내의 </a:t>
            </a:r>
            <a:r>
              <a:rPr lang="ko-KR" altLang="en-US" dirty="0" err="1"/>
              <a:t>위젯을</a:t>
            </a:r>
            <a:r>
              <a:rPr lang="ko-KR" altLang="en-US" dirty="0"/>
              <a:t> 왼쪽 상단부터 겹쳐서 출력</a:t>
            </a:r>
          </a:p>
          <a:p>
            <a:pPr lvl="1"/>
            <a:r>
              <a:rPr lang="ko-KR" altLang="en-US" dirty="0"/>
              <a:t>프레임레이아웃 자체로 사용하기보다는 탭 </a:t>
            </a:r>
            <a:r>
              <a:rPr lang="ko-KR" altLang="en-US" dirty="0" err="1"/>
              <a:t>위젯</a:t>
            </a:r>
            <a:r>
              <a:rPr lang="ko-KR" altLang="en-US" dirty="0"/>
              <a:t> 등과 혼용해서 사용할 때 유용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94468" y="2664227"/>
            <a:ext cx="2355065" cy="34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823256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sz="2400" dirty="0" smtClean="0"/>
              <a:t>프레임레이아웃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프레임레이아웃</a:t>
            </a:r>
            <a:r>
              <a:rPr lang="en-US" altLang="ko-KR" dirty="0"/>
              <a:t>(</a:t>
            </a:r>
            <a:r>
              <a:rPr lang="en-US" altLang="ko-KR" dirty="0" err="1" smtClean="0"/>
              <a:t>FrameLayout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en-US" altLang="ko-KR" dirty="0"/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 err="1" smtClean="0"/>
              <a:t>FrameLayout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에서 가끔 사용하는 속성</a:t>
            </a:r>
            <a:endParaRPr lang="en-US" altLang="ko-KR" dirty="0" smtClean="0"/>
          </a:p>
          <a:p>
            <a:pPr lvl="2"/>
            <a:r>
              <a:rPr lang="en-US" altLang="ko-KR" b="1" dirty="0"/>
              <a:t>foreground</a:t>
            </a:r>
            <a:r>
              <a:rPr lang="en-US" altLang="ko-KR" dirty="0"/>
              <a:t> : </a:t>
            </a:r>
            <a:r>
              <a:rPr lang="ko-KR" altLang="en-US" dirty="0"/>
              <a:t>프레임레이아웃의 전경 이미지를 지정</a:t>
            </a:r>
          </a:p>
          <a:p>
            <a:pPr lvl="2"/>
            <a:r>
              <a:rPr lang="en-US" altLang="ko-KR" b="1" dirty="0" err="1"/>
              <a:t>foregroundGravity</a:t>
            </a:r>
            <a:r>
              <a:rPr lang="en-US" altLang="ko-KR" dirty="0"/>
              <a:t> : </a:t>
            </a:r>
            <a:r>
              <a:rPr lang="ko-KR" altLang="en-US" dirty="0"/>
              <a:t>전경 이미지의 위치를 지정</a:t>
            </a:r>
          </a:p>
          <a:p>
            <a:pPr lvl="2"/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91081" y="2860587"/>
            <a:ext cx="5761839" cy="2923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0114244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92839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레이아웃 </a:t>
            </a:r>
            <a:r>
              <a:rPr lang="ko-KR" altLang="en-US" sz="2400" dirty="0"/>
              <a:t>기본 </a:t>
            </a:r>
            <a:r>
              <a:rPr lang="ko-KR" altLang="en-US" sz="2400" dirty="0" smtClean="0"/>
              <a:t>개념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레이아웃에서 자주 사용되는 속성</a:t>
            </a:r>
          </a:p>
          <a:p>
            <a:pPr lvl="1"/>
            <a:r>
              <a:rPr lang="en-US" altLang="ko-KR" b="1" dirty="0"/>
              <a:t>orientation :</a:t>
            </a:r>
            <a:r>
              <a:rPr lang="en-US" altLang="ko-KR" dirty="0"/>
              <a:t> </a:t>
            </a:r>
            <a:r>
              <a:rPr lang="ko-KR" altLang="en-US" dirty="0"/>
              <a:t>레이아웃 안에 배치할 </a:t>
            </a:r>
            <a:r>
              <a:rPr lang="ko-KR" altLang="en-US" dirty="0" err="1"/>
              <a:t>위젯의</a:t>
            </a:r>
            <a:r>
              <a:rPr lang="ko-KR" altLang="en-US" dirty="0"/>
              <a:t> 수직 또는 수평 방향을 설정</a:t>
            </a:r>
          </a:p>
          <a:p>
            <a:pPr lvl="1"/>
            <a:r>
              <a:rPr lang="en-US" altLang="ko-KR" b="1" dirty="0"/>
              <a:t>gravity : </a:t>
            </a:r>
            <a:r>
              <a:rPr lang="ko-KR" altLang="en-US" dirty="0"/>
              <a:t>레이아웃 안에 배치할 </a:t>
            </a:r>
            <a:r>
              <a:rPr lang="ko-KR" altLang="en-US" dirty="0" err="1"/>
              <a:t>위젯의</a:t>
            </a:r>
            <a:r>
              <a:rPr lang="ko-KR" altLang="en-US" dirty="0"/>
              <a:t> 정렬 방향을 좌측</a:t>
            </a:r>
            <a:r>
              <a:rPr lang="en-US" altLang="ko-KR" dirty="0"/>
              <a:t>, </a:t>
            </a:r>
            <a:r>
              <a:rPr lang="ko-KR" altLang="en-US" dirty="0"/>
              <a:t>우측</a:t>
            </a:r>
            <a:r>
              <a:rPr lang="en-US" altLang="ko-KR" dirty="0"/>
              <a:t>, </a:t>
            </a:r>
            <a:r>
              <a:rPr lang="ko-KR" altLang="en-US" dirty="0"/>
              <a:t>중앙으로 설정</a:t>
            </a:r>
          </a:p>
          <a:p>
            <a:pPr lvl="1"/>
            <a:r>
              <a:rPr lang="en-US" altLang="ko-KR" b="1" dirty="0"/>
              <a:t>padding :</a:t>
            </a:r>
            <a:r>
              <a:rPr lang="en-US" altLang="ko-KR" dirty="0"/>
              <a:t> </a:t>
            </a:r>
            <a:r>
              <a:rPr lang="ko-KR" altLang="en-US" dirty="0"/>
              <a:t>레이아웃 안에 배치할 </a:t>
            </a:r>
            <a:r>
              <a:rPr lang="ko-KR" altLang="en-US" dirty="0" err="1"/>
              <a:t>위젯의</a:t>
            </a:r>
            <a:r>
              <a:rPr lang="ko-KR" altLang="en-US" dirty="0"/>
              <a:t> 여백을 설정</a:t>
            </a:r>
          </a:p>
          <a:p>
            <a:pPr lvl="1"/>
            <a:r>
              <a:rPr lang="en-US" altLang="ko-KR" b="1" dirty="0" err="1"/>
              <a:t>layout_weight</a:t>
            </a:r>
            <a:r>
              <a:rPr lang="en-US" altLang="ko-KR" b="1" dirty="0"/>
              <a:t> :</a:t>
            </a:r>
            <a:r>
              <a:rPr lang="en-US" altLang="ko-KR" dirty="0"/>
              <a:t> </a:t>
            </a:r>
            <a:r>
              <a:rPr lang="ko-KR" altLang="en-US" dirty="0"/>
              <a:t>레이아웃이 전체 화면에서 차지하는 공간의 </a:t>
            </a:r>
            <a:r>
              <a:rPr lang="ko-KR" altLang="en-US" dirty="0" err="1"/>
              <a:t>가중값을</a:t>
            </a:r>
            <a:r>
              <a:rPr lang="ko-KR" altLang="en-US" dirty="0"/>
              <a:t> 설정</a:t>
            </a:r>
            <a:r>
              <a:rPr lang="en-US" altLang="ko-KR" dirty="0" smtClean="0"/>
              <a:t>, </a:t>
            </a:r>
            <a:r>
              <a:rPr lang="ko-KR" altLang="en-US" dirty="0"/>
              <a:t>여러 개의 레이아웃이 중복될 때 주로 사용</a:t>
            </a:r>
          </a:p>
          <a:p>
            <a:pPr lvl="1"/>
            <a:r>
              <a:rPr lang="en-US" altLang="ko-KR" b="1" dirty="0" err="1"/>
              <a:t>baselineAligned</a:t>
            </a:r>
            <a:r>
              <a:rPr lang="en-US" altLang="ko-KR" b="1" dirty="0"/>
              <a:t> :</a:t>
            </a:r>
            <a:r>
              <a:rPr lang="en-US" altLang="ko-KR" dirty="0"/>
              <a:t> </a:t>
            </a:r>
            <a:r>
              <a:rPr lang="ko-KR" altLang="en-US" dirty="0"/>
              <a:t>레이아웃 안에 배치할 </a:t>
            </a:r>
            <a:r>
              <a:rPr lang="ko-KR" altLang="en-US" dirty="0" err="1"/>
              <a:t>위젯을</a:t>
            </a:r>
            <a:r>
              <a:rPr lang="ko-KR" altLang="en-US" dirty="0"/>
              <a:t> 보기 좋게 정렬</a:t>
            </a:r>
          </a:p>
        </p:txBody>
      </p:sp>
    </p:spTree>
    <p:extLst>
      <p:ext uri="{BB962C8B-B14F-4D97-AF65-F5344CB8AC3E}">
        <p14:creationId xmlns:p14="http://schemas.microsoft.com/office/powerpoint/2010/main" xmlns="" val="133424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레이아웃의 종류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리니어레이아웃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선형 레이아웃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왼쪽 위부터 아래쪽 또는 오른쪽으로 차례로 </a:t>
            </a:r>
            <a:r>
              <a:rPr lang="ko-KR" altLang="en-US" dirty="0" smtClean="0"/>
              <a:t>배치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r>
              <a:rPr lang="ko-KR" altLang="en-US" dirty="0" err="1"/>
              <a:t>렐러티브레이아웃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상대 레이아웃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위젯</a:t>
            </a:r>
            <a:r>
              <a:rPr lang="ko-KR" altLang="en-US" dirty="0"/>
              <a:t> 자신이 속한 레이아웃의 상하좌우의 위치를 지정하여 배치</a:t>
            </a:r>
            <a:endParaRPr lang="en-US" altLang="ko-KR" dirty="0"/>
          </a:p>
          <a:p>
            <a:pPr lvl="1"/>
            <a:r>
              <a:rPr lang="ko-KR" altLang="en-US" dirty="0"/>
              <a:t>다른 </a:t>
            </a:r>
            <a:r>
              <a:rPr lang="ko-KR" altLang="en-US" dirty="0" err="1"/>
              <a:t>위젯으로부터</a:t>
            </a:r>
            <a:r>
              <a:rPr lang="ko-KR" altLang="en-US" dirty="0"/>
              <a:t> 상대적인 위치 지정 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테이블레이아웃</a:t>
            </a:r>
            <a:endParaRPr lang="en-US" altLang="ko-KR" dirty="0"/>
          </a:p>
          <a:p>
            <a:pPr lvl="1"/>
            <a:r>
              <a:rPr lang="ko-KR" altLang="en-US" dirty="0" err="1"/>
              <a:t>위젯을</a:t>
            </a:r>
            <a:r>
              <a:rPr lang="ko-KR" altLang="en-US" dirty="0"/>
              <a:t> 행과 열의 개수를 지정한 테이블 형태로 </a:t>
            </a:r>
            <a:r>
              <a:rPr lang="ko-KR" altLang="en-US" dirty="0" smtClean="0"/>
              <a:t>배열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8071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레이아웃의 종류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그리드레이아웃</a:t>
            </a:r>
            <a:endParaRPr lang="en-US" altLang="ko-KR" dirty="0"/>
          </a:p>
          <a:p>
            <a:pPr lvl="1"/>
            <a:r>
              <a:rPr lang="ko-KR" altLang="en-US" dirty="0"/>
              <a:t>테이블레이아웃과 비슷하지만</a:t>
            </a:r>
            <a:r>
              <a:rPr lang="en-US" altLang="ko-KR" dirty="0"/>
              <a:t>, </a:t>
            </a:r>
            <a:r>
              <a:rPr lang="ko-KR" altLang="en-US" dirty="0"/>
              <a:t>행 또는 열을 확장하여 다양하게 배치할 때 더 </a:t>
            </a:r>
            <a:r>
              <a:rPr lang="ko-KR" altLang="en-US" dirty="0" smtClean="0"/>
              <a:t>편리함</a:t>
            </a:r>
            <a:endParaRPr lang="en-US" altLang="ko-KR" dirty="0" smtClean="0"/>
          </a:p>
          <a:p>
            <a:pPr lvl="1"/>
            <a:endParaRPr lang="ko-KR" altLang="en-US" sz="1700" dirty="0"/>
          </a:p>
          <a:p>
            <a:r>
              <a:rPr lang="ko-KR" altLang="en-US" dirty="0"/>
              <a:t>프레임레이아웃</a:t>
            </a:r>
            <a:endParaRPr lang="en-US" altLang="ko-KR" dirty="0"/>
          </a:p>
          <a:p>
            <a:pPr lvl="1"/>
            <a:r>
              <a:rPr lang="ko-KR" altLang="en-US" dirty="0" err="1"/>
              <a:t>위젯들을</a:t>
            </a:r>
            <a:r>
              <a:rPr lang="ko-KR" altLang="en-US" dirty="0"/>
              <a:t> 왼쪽 위에 일률적으로 겹쳐서 배치하여 중복해서 보이는 효과를 냄 </a:t>
            </a:r>
          </a:p>
          <a:p>
            <a:endParaRPr lang="ko-KR" altLang="en-US" dirty="0"/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977969" y="3502150"/>
            <a:ext cx="7188062" cy="244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26363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 smtClean="0"/>
              <a:t>리니어레이아웃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71388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10289</TotalTime>
  <Words>1222</Words>
  <Application>Microsoft Office PowerPoint</Application>
  <PresentationFormat>화면 슬라이드 쇼(4:3)</PresentationFormat>
  <Paragraphs>219</Paragraphs>
  <Slides>54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5" baseType="lpstr">
      <vt:lpstr>Office 테마</vt:lpstr>
      <vt:lpstr>슬라이드 1</vt:lpstr>
      <vt:lpstr>슬라이드 2</vt:lpstr>
      <vt:lpstr>슬라이드 3</vt:lpstr>
      <vt:lpstr>슬라이드 4</vt:lpstr>
      <vt:lpstr>1. 레이아웃 기본 개념</vt:lpstr>
      <vt:lpstr>1. 레이아웃 기본 개념</vt:lpstr>
      <vt:lpstr>2. 레이아웃의 종류</vt:lpstr>
      <vt:lpstr>2. 레이아웃의 종류</vt:lpstr>
      <vt:lpstr>슬라이드 9</vt:lpstr>
      <vt:lpstr>1. 기본 리니어레이아웃의 형태</vt:lpstr>
      <vt:lpstr>1. 기본 리니어레이아웃의 형태</vt:lpstr>
      <vt:lpstr>1. 기본 리니어레이아웃의 형태</vt:lpstr>
      <vt:lpstr>1. 기본 리니어레이아웃의 형태</vt:lpstr>
      <vt:lpstr>1. 기본 리니어레이아웃의 형태</vt:lpstr>
      <vt:lpstr>1. 기본 리니어레이아웃의 형태</vt:lpstr>
      <vt:lpstr>2. 중복 리니어레이아웃의 형태</vt:lpstr>
      <vt:lpstr>2. 중복 리니어레이아웃의 형태</vt:lpstr>
      <vt:lpstr>2. 중복 리니어레이아웃의 형태</vt:lpstr>
      <vt:lpstr>2. 중복 리니어레이아웃의 형태</vt:lpstr>
      <vt:lpstr>2. 중복 리니어레이아웃의 형태</vt:lpstr>
      <vt:lpstr>2. 중복 리니어레이아웃의 형태</vt:lpstr>
      <vt:lpstr>2. 중복 리니어레이아웃의 형태</vt:lpstr>
      <vt:lpstr>3. Java 코드로 화면 만들기</vt:lpstr>
      <vt:lpstr>3. Java 코드로 화면 만들기</vt:lpstr>
      <vt:lpstr>3. Java 코드로 화면 만들기</vt:lpstr>
      <vt:lpstr>3. Java 코드로 화면 만들기</vt:lpstr>
      <vt:lpstr>3. Java 코드로 화면 만들기</vt:lpstr>
      <vt:lpstr>슬라이드 28</vt:lpstr>
      <vt:lpstr>1. 렐러티브레이아웃</vt:lpstr>
      <vt:lpstr>1. 렐러티브레이아웃</vt:lpstr>
      <vt:lpstr>1. 렐러티브레이아웃</vt:lpstr>
      <vt:lpstr>1. 렐러티브레이아웃</vt:lpstr>
      <vt:lpstr>1. 렐러티브레이아웃</vt:lpstr>
      <vt:lpstr>1. 렐러티브레이아웃</vt:lpstr>
      <vt:lpstr>2. 테이블레이아웃</vt:lpstr>
      <vt:lpstr>2. 테이블레이아웃</vt:lpstr>
      <vt:lpstr>2. 테이블레이아웃</vt:lpstr>
      <vt:lpstr>2. 테이블레이아웃</vt:lpstr>
      <vt:lpstr>2. 테이블레이아웃</vt:lpstr>
      <vt:lpstr>3. 기타 레이아웃 ▶ 테이블레이아웃</vt:lpstr>
      <vt:lpstr>2. 테이블레이아웃</vt:lpstr>
      <vt:lpstr>2. 테이블레이아웃</vt:lpstr>
      <vt:lpstr>2. 테이블레이아웃</vt:lpstr>
      <vt:lpstr>2. 테이블레이아웃</vt:lpstr>
      <vt:lpstr>2. 테이블레이아웃</vt:lpstr>
      <vt:lpstr>2. 테이블레이아웃</vt:lpstr>
      <vt:lpstr>2. 테이블레이아웃</vt:lpstr>
      <vt:lpstr>3. 그리드레이아웃</vt:lpstr>
      <vt:lpstr>3. 그리드레이아웃</vt:lpstr>
      <vt:lpstr>3. 그리드레이아웃</vt:lpstr>
      <vt:lpstr>3. 그리드레이아웃</vt:lpstr>
      <vt:lpstr>4. 프레임레이아웃</vt:lpstr>
      <vt:lpstr>4. 프레임레이아웃</vt:lpstr>
      <vt:lpstr>슬라이드 54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user</cp:lastModifiedBy>
  <cp:revision>574</cp:revision>
  <dcterms:created xsi:type="dcterms:W3CDTF">2007-11-27T23:54:21Z</dcterms:created>
  <dcterms:modified xsi:type="dcterms:W3CDTF">2022-01-27T00:01:03Z</dcterms:modified>
</cp:coreProperties>
</file>